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5"/>
    <p:sldMasterId id="2147483718" r:id="rId6"/>
    <p:sldMasterId id="2147483724" r:id="rId7"/>
    <p:sldMasterId id="2147483740" r:id="rId8"/>
    <p:sldMasterId id="2147483748" r:id="rId9"/>
  </p:sldMasterIdLst>
  <p:notesMasterIdLst>
    <p:notesMasterId r:id="rId81"/>
  </p:notesMasterIdLst>
  <p:handoutMasterIdLst>
    <p:handoutMasterId r:id="rId82"/>
  </p:handoutMasterIdLst>
  <p:sldIdLst>
    <p:sldId id="513" r:id="rId10"/>
    <p:sldId id="324" r:id="rId11"/>
    <p:sldId id="372" r:id="rId12"/>
    <p:sldId id="343" r:id="rId13"/>
    <p:sldId id="344" r:id="rId14"/>
    <p:sldId id="393" r:id="rId15"/>
    <p:sldId id="315" r:id="rId16"/>
    <p:sldId id="516" r:id="rId17"/>
    <p:sldId id="502" r:id="rId18"/>
    <p:sldId id="503" r:id="rId19"/>
    <p:sldId id="504" r:id="rId20"/>
    <p:sldId id="505" r:id="rId21"/>
    <p:sldId id="325" r:id="rId22"/>
    <p:sldId id="335" r:id="rId23"/>
    <p:sldId id="499" r:id="rId24"/>
    <p:sldId id="373" r:id="rId25"/>
    <p:sldId id="346" r:id="rId26"/>
    <p:sldId id="394" r:id="rId27"/>
    <p:sldId id="395" r:id="rId28"/>
    <p:sldId id="313" r:id="rId29"/>
    <p:sldId id="507" r:id="rId30"/>
    <p:sldId id="445" r:id="rId31"/>
    <p:sldId id="446" r:id="rId32"/>
    <p:sldId id="447" r:id="rId33"/>
    <p:sldId id="359" r:id="rId34"/>
    <p:sldId id="439" r:id="rId35"/>
    <p:sldId id="470" r:id="rId36"/>
    <p:sldId id="440" r:id="rId37"/>
    <p:sldId id="441" r:id="rId38"/>
    <p:sldId id="449" r:id="rId39"/>
    <p:sldId id="442" r:id="rId40"/>
    <p:sldId id="444" r:id="rId41"/>
    <p:sldId id="443" r:id="rId42"/>
    <p:sldId id="465" r:id="rId43"/>
    <p:sldId id="466" r:id="rId44"/>
    <p:sldId id="467" r:id="rId45"/>
    <p:sldId id="468" r:id="rId46"/>
    <p:sldId id="469" r:id="rId47"/>
    <p:sldId id="472" r:id="rId48"/>
    <p:sldId id="500" r:id="rId49"/>
    <p:sldId id="375" r:id="rId50"/>
    <p:sldId id="451" r:id="rId51"/>
    <p:sldId id="347" r:id="rId52"/>
    <p:sldId id="348" r:id="rId53"/>
    <p:sldId id="427" r:id="rId54"/>
    <p:sldId id="349" r:id="rId55"/>
    <p:sldId id="399" r:id="rId56"/>
    <p:sldId id="350" r:id="rId57"/>
    <p:sldId id="353" r:id="rId58"/>
    <p:sldId id="402" r:id="rId59"/>
    <p:sldId id="397" r:id="rId60"/>
    <p:sldId id="404" r:id="rId61"/>
    <p:sldId id="488" r:id="rId62"/>
    <p:sldId id="380" r:id="rId63"/>
    <p:sldId id="483" r:id="rId64"/>
    <p:sldId id="484" r:id="rId65"/>
    <p:sldId id="485" r:id="rId66"/>
    <p:sldId id="486" r:id="rId67"/>
    <p:sldId id="487" r:id="rId68"/>
    <p:sldId id="489" r:id="rId69"/>
    <p:sldId id="490" r:id="rId70"/>
    <p:sldId id="491" r:id="rId71"/>
    <p:sldId id="374" r:id="rId72"/>
    <p:sldId id="509" r:id="rId73"/>
    <p:sldId id="510" r:id="rId74"/>
    <p:sldId id="495" r:id="rId75"/>
    <p:sldId id="496" r:id="rId76"/>
    <p:sldId id="417" r:id="rId77"/>
    <p:sldId id="501" r:id="rId78"/>
    <p:sldId id="511" r:id="rId79"/>
    <p:sldId id="271" r:id="rId80"/>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CC"/>
    <a:srgbClr val="FF0066"/>
    <a:srgbClr val="9BD4FF"/>
    <a:srgbClr val="F6AE1E"/>
    <a:srgbClr val="FFFFFF"/>
    <a:srgbClr val="000000"/>
    <a:srgbClr val="F3AF35"/>
    <a:srgbClr val="9C42E6"/>
    <a:srgbClr val="D194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92500" autoAdjust="0"/>
  </p:normalViewPr>
  <p:slideViewPr>
    <p:cSldViewPr>
      <p:cViewPr>
        <p:scale>
          <a:sx n="130" d="100"/>
          <a:sy n="130" d="100"/>
        </p:scale>
        <p:origin x="-504" y="384"/>
      </p:cViewPr>
      <p:guideLst>
        <p:guide orient="horz" pos="144"/>
        <p:guide orient="horz" pos="895"/>
        <p:guide orient="horz" pos="1484"/>
        <p:guide orient="horz" pos="1200"/>
        <p:guide orient="horz" pos="2736"/>
        <p:guide orient="horz" pos="1872"/>
        <p:guide orient="horz" pos="4176"/>
        <p:guide pos="2880"/>
        <p:guide pos="240"/>
        <p:guide pos="460"/>
        <p:guide pos="5520"/>
        <p:guide pos="863"/>
        <p:guide pos="4368"/>
      </p:guideLst>
    </p:cSldViewPr>
  </p:slideViewPr>
  <p:notesTextViewPr>
    <p:cViewPr>
      <p:scale>
        <a:sx n="100" d="100"/>
        <a:sy n="100" d="100"/>
      </p:scale>
      <p:origin x="0" y="0"/>
    </p:cViewPr>
  </p:notesTextViewPr>
  <p:sorterViewPr>
    <p:cViewPr>
      <p:scale>
        <a:sx n="100" d="100"/>
        <a:sy n="100" d="100"/>
      </p:scale>
      <p:origin x="0" y="5526"/>
    </p:cViewPr>
  </p:sorterViewPr>
  <p:notesViewPr>
    <p:cSldViewPr showGuides="1">
      <p:cViewPr varScale="1">
        <p:scale>
          <a:sx n="89" d="100"/>
          <a:sy n="89" d="100"/>
        </p:scale>
        <p:origin x="-3126"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viewProps" Target="view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4.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3.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61" Type="http://schemas.openxmlformats.org/officeDocument/2006/relationships/slide" Target="slides/slide52.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465726667887438"/>
          <c:y val="0.19165928477690439"/>
          <c:w val="0.75930598791430171"/>
          <c:h val="0.60572834645669715"/>
        </c:manualLayout>
      </c:layout>
      <c:areaChart>
        <c:grouping val="stacked"/>
        <c:varyColors val="0"/>
        <c:ser>
          <c:idx val="0"/>
          <c:order val="0"/>
          <c:tx>
            <c:strRef>
              <c:f>Sheet1!$B$1</c:f>
              <c:strCache>
                <c:ptCount val="1"/>
                <c:pt idx="0">
                  <c:v>Remaining </c:v>
                </c:pt>
              </c:strCache>
            </c:strRef>
          </c:tx>
          <c:spPr>
            <a:solidFill>
              <a:schemeClr val="accent4"/>
            </a:solidFill>
          </c:spPr>
          <c:cat>
            <c:numRef>
              <c:f>Sheet1!$A$2:$A$3</c:f>
              <c:numCache>
                <c:formatCode>m/d;@</c:formatCode>
                <c:ptCount val="2"/>
                <c:pt idx="0">
                  <c:v>39845</c:v>
                </c:pt>
                <c:pt idx="1">
                  <c:v>39852</c:v>
                </c:pt>
              </c:numCache>
            </c:numRef>
          </c:cat>
          <c:val>
            <c:numRef>
              <c:f>Sheet1!$B$2:$B$3</c:f>
              <c:numCache>
                <c:formatCode>General</c:formatCode>
                <c:ptCount val="2"/>
                <c:pt idx="0">
                  <c:v>80</c:v>
                </c:pt>
                <c:pt idx="1">
                  <c:v>65</c:v>
                </c:pt>
              </c:numCache>
            </c:numRef>
          </c:val>
        </c:ser>
        <c:ser>
          <c:idx val="1"/>
          <c:order val="1"/>
          <c:tx>
            <c:strRef>
              <c:f>Sheet1!$C$1</c:f>
              <c:strCache>
                <c:ptCount val="1"/>
                <c:pt idx="0">
                  <c:v>Completed</c:v>
                </c:pt>
              </c:strCache>
            </c:strRef>
          </c:tx>
          <c:spPr>
            <a:solidFill>
              <a:schemeClr val="accent1"/>
            </a:solidFill>
          </c:spPr>
          <c:cat>
            <c:numRef>
              <c:f>Sheet1!$A$2:$A$3</c:f>
              <c:numCache>
                <c:formatCode>m/d;@</c:formatCode>
                <c:ptCount val="2"/>
                <c:pt idx="0">
                  <c:v>39845</c:v>
                </c:pt>
                <c:pt idx="1">
                  <c:v>39852</c:v>
                </c:pt>
              </c:numCache>
            </c:numRef>
          </c:cat>
          <c:val>
            <c:numRef>
              <c:f>Sheet1!$C$2:$C$3</c:f>
              <c:numCache>
                <c:formatCode>General</c:formatCode>
                <c:ptCount val="2"/>
                <c:pt idx="0">
                  <c:v>0</c:v>
                </c:pt>
                <c:pt idx="1">
                  <c:v>15</c:v>
                </c:pt>
              </c:numCache>
            </c:numRef>
          </c:val>
        </c:ser>
        <c:dLbls>
          <c:showLegendKey val="0"/>
          <c:showVal val="0"/>
          <c:showCatName val="0"/>
          <c:showSerName val="0"/>
          <c:showPercent val="0"/>
          <c:showBubbleSize val="0"/>
        </c:dLbls>
        <c:axId val="170155520"/>
        <c:axId val="33932992"/>
      </c:areaChart>
      <c:dateAx>
        <c:axId val="170155520"/>
        <c:scaling>
          <c:orientation val="minMax"/>
          <c:max val="39872"/>
          <c:min val="39845"/>
        </c:scaling>
        <c:delete val="0"/>
        <c:axPos val="b"/>
        <c:numFmt formatCode="m/d;@" sourceLinked="1"/>
        <c:majorTickMark val="out"/>
        <c:minorTickMark val="none"/>
        <c:tickLblPos val="nextTo"/>
        <c:spPr>
          <a:ln>
            <a:solidFill>
              <a:schemeClr val="accent6">
                <a:lumMod val="40000"/>
                <a:lumOff val="60000"/>
              </a:schemeClr>
            </a:solidFill>
          </a:ln>
        </c:spPr>
        <c:txPr>
          <a:bodyPr/>
          <a:lstStyle/>
          <a:p>
            <a:pPr>
              <a:defRPr sz="1100">
                <a:solidFill>
                  <a:schemeClr val="bg1"/>
                </a:solidFill>
              </a:defRPr>
            </a:pPr>
            <a:endParaRPr lang="en-US"/>
          </a:p>
        </c:txPr>
        <c:crossAx val="33932992"/>
        <c:crosses val="autoZero"/>
        <c:auto val="1"/>
        <c:lblOffset val="100"/>
        <c:baseTimeUnit val="days"/>
      </c:dateAx>
      <c:valAx>
        <c:axId val="33932992"/>
        <c:scaling>
          <c:orientation val="minMax"/>
        </c:scaling>
        <c:delete val="0"/>
        <c:axPos val="l"/>
        <c:majorGridlines>
          <c:spPr>
            <a:ln>
              <a:solidFill>
                <a:schemeClr val="accent6">
                  <a:lumMod val="40000"/>
                  <a:lumOff val="60000"/>
                </a:schemeClr>
              </a:solidFill>
            </a:ln>
          </c:spPr>
        </c:majorGridlines>
        <c:numFmt formatCode="General" sourceLinked="1"/>
        <c:majorTickMark val="out"/>
        <c:minorTickMark val="none"/>
        <c:tickLblPos val="nextTo"/>
        <c:spPr>
          <a:ln>
            <a:solidFill>
              <a:schemeClr val="accent6">
                <a:lumMod val="40000"/>
                <a:lumOff val="60000"/>
              </a:schemeClr>
            </a:solidFill>
          </a:ln>
        </c:spPr>
        <c:txPr>
          <a:bodyPr/>
          <a:lstStyle/>
          <a:p>
            <a:pPr>
              <a:defRPr sz="1100">
                <a:solidFill>
                  <a:schemeClr val="bg1"/>
                </a:solidFill>
              </a:defRPr>
            </a:pPr>
            <a:endParaRPr lang="en-US"/>
          </a:p>
        </c:txPr>
        <c:crossAx val="170155520"/>
        <c:crosses val="autoZero"/>
        <c:crossBetween val="midCat"/>
      </c:valAx>
    </c:plotArea>
    <c:legend>
      <c:legendPos val="t"/>
      <c:overlay val="0"/>
      <c:txPr>
        <a:bodyPr/>
        <a:lstStyle/>
        <a:p>
          <a:pPr>
            <a:defRPr sz="1100">
              <a:solidFill>
                <a:schemeClr val="bg1"/>
              </a:solidFill>
            </a:defRPr>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465726667887438"/>
          <c:y val="0.19165928477690294"/>
          <c:w val="0.75930598791430171"/>
          <c:h val="0.60572834645669749"/>
        </c:manualLayout>
      </c:layout>
      <c:areaChart>
        <c:grouping val="stacked"/>
        <c:varyColors val="0"/>
        <c:ser>
          <c:idx val="0"/>
          <c:order val="0"/>
          <c:tx>
            <c:strRef>
              <c:f>Sheet1!$B$1</c:f>
              <c:strCache>
                <c:ptCount val="1"/>
                <c:pt idx="0">
                  <c:v>Remaining </c:v>
                </c:pt>
              </c:strCache>
            </c:strRef>
          </c:tx>
          <c:spPr>
            <a:solidFill>
              <a:schemeClr val="accent4"/>
            </a:solidFill>
          </c:spPr>
          <c:cat>
            <c:numRef>
              <c:f>Sheet1!$A$2:$A$4</c:f>
              <c:numCache>
                <c:formatCode>m/d;@</c:formatCode>
                <c:ptCount val="3"/>
                <c:pt idx="0">
                  <c:v>39845</c:v>
                </c:pt>
                <c:pt idx="1">
                  <c:v>39852</c:v>
                </c:pt>
                <c:pt idx="2">
                  <c:v>39859</c:v>
                </c:pt>
              </c:numCache>
            </c:numRef>
          </c:cat>
          <c:val>
            <c:numRef>
              <c:f>Sheet1!$B$2:$B$4</c:f>
              <c:numCache>
                <c:formatCode>General</c:formatCode>
                <c:ptCount val="3"/>
                <c:pt idx="0">
                  <c:v>80</c:v>
                </c:pt>
                <c:pt idx="1">
                  <c:v>65</c:v>
                </c:pt>
                <c:pt idx="2">
                  <c:v>30</c:v>
                </c:pt>
              </c:numCache>
            </c:numRef>
          </c:val>
        </c:ser>
        <c:ser>
          <c:idx val="1"/>
          <c:order val="1"/>
          <c:tx>
            <c:strRef>
              <c:f>Sheet1!$C$1</c:f>
              <c:strCache>
                <c:ptCount val="1"/>
                <c:pt idx="0">
                  <c:v>Completed</c:v>
                </c:pt>
              </c:strCache>
            </c:strRef>
          </c:tx>
          <c:spPr>
            <a:solidFill>
              <a:schemeClr val="accent1"/>
            </a:solidFill>
          </c:spPr>
          <c:cat>
            <c:numRef>
              <c:f>Sheet1!$A$2:$A$4</c:f>
              <c:numCache>
                <c:formatCode>m/d;@</c:formatCode>
                <c:ptCount val="3"/>
                <c:pt idx="0">
                  <c:v>39845</c:v>
                </c:pt>
                <c:pt idx="1">
                  <c:v>39852</c:v>
                </c:pt>
                <c:pt idx="2">
                  <c:v>39859</c:v>
                </c:pt>
              </c:numCache>
            </c:numRef>
          </c:cat>
          <c:val>
            <c:numRef>
              <c:f>Sheet1!$C$2:$C$4</c:f>
              <c:numCache>
                <c:formatCode>General</c:formatCode>
                <c:ptCount val="3"/>
                <c:pt idx="0">
                  <c:v>0</c:v>
                </c:pt>
                <c:pt idx="1">
                  <c:v>15</c:v>
                </c:pt>
                <c:pt idx="2">
                  <c:v>50</c:v>
                </c:pt>
              </c:numCache>
            </c:numRef>
          </c:val>
        </c:ser>
        <c:dLbls>
          <c:showLegendKey val="0"/>
          <c:showVal val="0"/>
          <c:showCatName val="0"/>
          <c:showSerName val="0"/>
          <c:showPercent val="0"/>
          <c:showBubbleSize val="0"/>
        </c:dLbls>
        <c:axId val="172226048"/>
        <c:axId val="33935296"/>
      </c:areaChart>
      <c:dateAx>
        <c:axId val="172226048"/>
        <c:scaling>
          <c:orientation val="minMax"/>
          <c:max val="39872"/>
          <c:min val="39845"/>
        </c:scaling>
        <c:delete val="0"/>
        <c:axPos val="b"/>
        <c:numFmt formatCode="m/d;@" sourceLinked="1"/>
        <c:majorTickMark val="out"/>
        <c:minorTickMark val="none"/>
        <c:tickLblPos val="nextTo"/>
        <c:spPr>
          <a:ln>
            <a:solidFill>
              <a:schemeClr val="accent6">
                <a:lumMod val="40000"/>
                <a:lumOff val="60000"/>
              </a:schemeClr>
            </a:solidFill>
          </a:ln>
        </c:spPr>
        <c:txPr>
          <a:bodyPr/>
          <a:lstStyle/>
          <a:p>
            <a:pPr>
              <a:defRPr sz="1100">
                <a:solidFill>
                  <a:schemeClr val="bg1"/>
                </a:solidFill>
              </a:defRPr>
            </a:pPr>
            <a:endParaRPr lang="en-US"/>
          </a:p>
        </c:txPr>
        <c:crossAx val="33935296"/>
        <c:crosses val="autoZero"/>
        <c:auto val="1"/>
        <c:lblOffset val="100"/>
        <c:baseTimeUnit val="days"/>
      </c:dateAx>
      <c:valAx>
        <c:axId val="33935296"/>
        <c:scaling>
          <c:orientation val="minMax"/>
        </c:scaling>
        <c:delete val="0"/>
        <c:axPos val="l"/>
        <c:majorGridlines>
          <c:spPr>
            <a:ln>
              <a:solidFill>
                <a:schemeClr val="accent6">
                  <a:lumMod val="40000"/>
                  <a:lumOff val="60000"/>
                </a:schemeClr>
              </a:solidFill>
            </a:ln>
          </c:spPr>
        </c:majorGridlines>
        <c:numFmt formatCode="General" sourceLinked="1"/>
        <c:majorTickMark val="out"/>
        <c:minorTickMark val="none"/>
        <c:tickLblPos val="nextTo"/>
        <c:spPr>
          <a:ln>
            <a:solidFill>
              <a:schemeClr val="accent6">
                <a:lumMod val="40000"/>
                <a:lumOff val="60000"/>
              </a:schemeClr>
            </a:solidFill>
          </a:ln>
        </c:spPr>
        <c:txPr>
          <a:bodyPr/>
          <a:lstStyle/>
          <a:p>
            <a:pPr>
              <a:defRPr sz="1100">
                <a:solidFill>
                  <a:schemeClr val="bg1"/>
                </a:solidFill>
              </a:defRPr>
            </a:pPr>
            <a:endParaRPr lang="en-US"/>
          </a:p>
        </c:txPr>
        <c:crossAx val="172226048"/>
        <c:crosses val="autoZero"/>
        <c:crossBetween val="midCat"/>
      </c:valAx>
    </c:plotArea>
    <c:legend>
      <c:legendPos val="t"/>
      <c:overlay val="0"/>
      <c:txPr>
        <a:bodyPr/>
        <a:lstStyle/>
        <a:p>
          <a:pPr>
            <a:defRPr sz="1100">
              <a:solidFill>
                <a:schemeClr val="bg1"/>
              </a:solidFill>
            </a:defRPr>
          </a:pPr>
          <a:endParaRPr lang="en-US"/>
        </a:p>
      </c:txPr>
    </c:legend>
    <c:plotVisOnly val="1"/>
    <c:dispBlanksAs val="zero"/>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465726667887438"/>
          <c:y val="0.19165928477690294"/>
          <c:w val="0.75930598791430171"/>
          <c:h val="0.60572834645669749"/>
        </c:manualLayout>
      </c:layout>
      <c:areaChart>
        <c:grouping val="stacked"/>
        <c:varyColors val="0"/>
        <c:ser>
          <c:idx val="0"/>
          <c:order val="0"/>
          <c:tx>
            <c:strRef>
              <c:f>Sheet1!$B$1</c:f>
              <c:strCache>
                <c:ptCount val="1"/>
                <c:pt idx="0">
                  <c:v>Remaining </c:v>
                </c:pt>
              </c:strCache>
            </c:strRef>
          </c:tx>
          <c:spPr>
            <a:solidFill>
              <a:schemeClr val="accent4"/>
            </a:solidFill>
          </c:spPr>
          <c:cat>
            <c:numRef>
              <c:f>Sheet1!$A$2:$A$6</c:f>
              <c:numCache>
                <c:formatCode>m/d;@</c:formatCode>
                <c:ptCount val="5"/>
                <c:pt idx="0">
                  <c:v>39845</c:v>
                </c:pt>
                <c:pt idx="1">
                  <c:v>39852</c:v>
                </c:pt>
                <c:pt idx="2">
                  <c:v>39859</c:v>
                </c:pt>
                <c:pt idx="3">
                  <c:v>39866</c:v>
                </c:pt>
                <c:pt idx="4">
                  <c:v>39872</c:v>
                </c:pt>
              </c:numCache>
            </c:numRef>
          </c:cat>
          <c:val>
            <c:numRef>
              <c:f>Sheet1!$B$2:$B$6</c:f>
              <c:numCache>
                <c:formatCode>General</c:formatCode>
                <c:ptCount val="5"/>
                <c:pt idx="0">
                  <c:v>80</c:v>
                </c:pt>
                <c:pt idx="1">
                  <c:v>65</c:v>
                </c:pt>
                <c:pt idx="2">
                  <c:v>30</c:v>
                </c:pt>
                <c:pt idx="3">
                  <c:v>15</c:v>
                </c:pt>
                <c:pt idx="4">
                  <c:v>0</c:v>
                </c:pt>
              </c:numCache>
            </c:numRef>
          </c:val>
        </c:ser>
        <c:ser>
          <c:idx val="1"/>
          <c:order val="1"/>
          <c:tx>
            <c:strRef>
              <c:f>Sheet1!$C$1</c:f>
              <c:strCache>
                <c:ptCount val="1"/>
                <c:pt idx="0">
                  <c:v>Completed</c:v>
                </c:pt>
              </c:strCache>
            </c:strRef>
          </c:tx>
          <c:spPr>
            <a:solidFill>
              <a:srgbClr val="0FA1B8"/>
            </a:solidFill>
          </c:spPr>
          <c:cat>
            <c:numRef>
              <c:f>Sheet1!$A$2:$A$6</c:f>
              <c:numCache>
                <c:formatCode>m/d;@</c:formatCode>
                <c:ptCount val="5"/>
                <c:pt idx="0">
                  <c:v>39845</c:v>
                </c:pt>
                <c:pt idx="1">
                  <c:v>39852</c:v>
                </c:pt>
                <c:pt idx="2">
                  <c:v>39859</c:v>
                </c:pt>
                <c:pt idx="3">
                  <c:v>39866</c:v>
                </c:pt>
                <c:pt idx="4">
                  <c:v>39872</c:v>
                </c:pt>
              </c:numCache>
            </c:numRef>
          </c:cat>
          <c:val>
            <c:numRef>
              <c:f>Sheet1!$C$2:$C$6</c:f>
              <c:numCache>
                <c:formatCode>General</c:formatCode>
                <c:ptCount val="5"/>
                <c:pt idx="0">
                  <c:v>0</c:v>
                </c:pt>
                <c:pt idx="1">
                  <c:v>15</c:v>
                </c:pt>
                <c:pt idx="2">
                  <c:v>50</c:v>
                </c:pt>
                <c:pt idx="3">
                  <c:v>65</c:v>
                </c:pt>
                <c:pt idx="4">
                  <c:v>80</c:v>
                </c:pt>
              </c:numCache>
            </c:numRef>
          </c:val>
        </c:ser>
        <c:dLbls>
          <c:showLegendKey val="0"/>
          <c:showVal val="0"/>
          <c:showCatName val="0"/>
          <c:showSerName val="0"/>
          <c:showPercent val="0"/>
          <c:showBubbleSize val="0"/>
        </c:dLbls>
        <c:axId val="172158464"/>
        <c:axId val="33937600"/>
      </c:areaChart>
      <c:dateAx>
        <c:axId val="172158464"/>
        <c:scaling>
          <c:orientation val="minMax"/>
          <c:max val="39872"/>
          <c:min val="39845"/>
        </c:scaling>
        <c:delete val="0"/>
        <c:axPos val="b"/>
        <c:numFmt formatCode="m/d;@" sourceLinked="1"/>
        <c:majorTickMark val="out"/>
        <c:minorTickMark val="none"/>
        <c:tickLblPos val="nextTo"/>
        <c:spPr>
          <a:ln>
            <a:solidFill>
              <a:schemeClr val="accent6">
                <a:lumMod val="40000"/>
                <a:lumOff val="60000"/>
              </a:schemeClr>
            </a:solidFill>
          </a:ln>
        </c:spPr>
        <c:txPr>
          <a:bodyPr/>
          <a:lstStyle/>
          <a:p>
            <a:pPr>
              <a:defRPr sz="1100">
                <a:solidFill>
                  <a:schemeClr val="bg1"/>
                </a:solidFill>
              </a:defRPr>
            </a:pPr>
            <a:endParaRPr lang="en-US"/>
          </a:p>
        </c:txPr>
        <c:crossAx val="33937600"/>
        <c:crosses val="autoZero"/>
        <c:auto val="1"/>
        <c:lblOffset val="100"/>
        <c:baseTimeUnit val="days"/>
      </c:dateAx>
      <c:valAx>
        <c:axId val="33937600"/>
        <c:scaling>
          <c:orientation val="minMax"/>
        </c:scaling>
        <c:delete val="0"/>
        <c:axPos val="l"/>
        <c:majorGridlines>
          <c:spPr>
            <a:ln>
              <a:solidFill>
                <a:schemeClr val="accent6">
                  <a:lumMod val="40000"/>
                  <a:lumOff val="60000"/>
                </a:schemeClr>
              </a:solidFill>
            </a:ln>
          </c:spPr>
        </c:majorGridlines>
        <c:numFmt formatCode="General" sourceLinked="1"/>
        <c:majorTickMark val="out"/>
        <c:minorTickMark val="none"/>
        <c:tickLblPos val="nextTo"/>
        <c:spPr>
          <a:ln>
            <a:solidFill>
              <a:schemeClr val="accent6">
                <a:lumMod val="40000"/>
                <a:lumOff val="60000"/>
              </a:schemeClr>
            </a:solidFill>
          </a:ln>
        </c:spPr>
        <c:txPr>
          <a:bodyPr/>
          <a:lstStyle/>
          <a:p>
            <a:pPr>
              <a:defRPr sz="1100">
                <a:solidFill>
                  <a:schemeClr val="bg1"/>
                </a:solidFill>
              </a:defRPr>
            </a:pPr>
            <a:endParaRPr lang="en-US"/>
          </a:p>
        </c:txPr>
        <c:crossAx val="172158464"/>
        <c:crosses val="autoZero"/>
        <c:crossBetween val="midCat"/>
      </c:valAx>
    </c:plotArea>
    <c:legend>
      <c:legendPos val="t"/>
      <c:overlay val="0"/>
      <c:txPr>
        <a:bodyPr/>
        <a:lstStyle/>
        <a:p>
          <a:pPr>
            <a:defRPr sz="1100">
              <a:solidFill>
                <a:schemeClr val="bg1"/>
              </a:solidFill>
            </a:defRPr>
          </a:pPr>
          <a:endParaRPr lang="en-US"/>
        </a:p>
      </c:txPr>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Visual Studio</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3/2/2010</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5091197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Visual Studio</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3/2/2010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516237314"/>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3/2/2010 1:21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a:p>
            <a:endParaRPr lang="en-US" sz="500" dirty="0">
              <a:latin typeface="Segoe UI" pitchFamily="34" charset="0"/>
            </a:endParaRPr>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a not-finished… </a:t>
            </a:r>
          </a:p>
          <a:p>
            <a:r>
              <a:rPr lang="en-US" dirty="0" smtClean="0"/>
              <a:t>Red -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animation and a “can’t commit”… </a:t>
            </a:r>
          </a:p>
          <a:p>
            <a:r>
              <a:rPr lang="en-US" dirty="0" smtClean="0"/>
              <a:t>Move a smaller up…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3/2/2010 1:21 PM</a:t>
            </a:fld>
            <a:endParaRPr lang="en-US"/>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71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 animation and a “can’t commit”… </a:t>
            </a:r>
          </a:p>
          <a:p>
            <a:r>
              <a:rPr lang="en-US" dirty="0" smtClean="0"/>
              <a:t>Move a smaller up…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043" y="1420813"/>
            <a:ext cx="7681913" cy="1523495"/>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31043" y="3581400"/>
            <a:ext cx="7681913" cy="461665"/>
          </a:xfrm>
        </p:spPr>
        <p:txBody>
          <a:bodyPr>
            <a:noAutofit/>
          </a:bodyPr>
          <a:lstStyle>
            <a:lvl1pPr marL="0" indent="0" algn="l">
              <a:lnSpc>
                <a:spcPct val="90000"/>
              </a:lnSpc>
              <a:spcBef>
                <a:spcPts val="0"/>
              </a:spcBef>
              <a:buNone/>
              <a:defRPr>
                <a:solidFill>
                  <a:schemeClr val="tx1"/>
                </a:solidFill>
                <a:effectLst>
                  <a:outerShdw blurRad="38100" dist="38100" dir="2700000" algn="tl">
                    <a:srgbClr val="000000">
                      <a:alpha val="43137"/>
                    </a:srgbClr>
                  </a:outerShdw>
                </a:effectLst>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4" name="Picture 3" descr="Visual Studio logo r.png"/>
          <p:cNvPicPr>
            <a:picLocks noChangeAspect="1"/>
          </p:cNvPicPr>
          <p:nvPr userDrawn="1"/>
        </p:nvPicPr>
        <p:blipFill>
          <a:blip r:embed="rId3"/>
          <a:stretch>
            <a:fillRect/>
          </a:stretch>
        </p:blipFill>
        <p:spPr bwMode="invGray">
          <a:xfrm>
            <a:off x="7337741" y="5800368"/>
            <a:ext cx="1730059" cy="981432"/>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158504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158504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xfrm>
            <a:off x="564808" y="503874"/>
            <a:ext cx="7681884" cy="487363"/>
          </a:xfrm>
        </p:spPr>
        <p:txBody>
          <a:bodyPr>
            <a:normAutofit/>
          </a:bodyPr>
          <a:lstStyle>
            <a:lvl1pPr>
              <a:buNone/>
              <a:defRPr sz="2400" b="1"/>
            </a:lvl1pPr>
          </a:lstStyle>
          <a:p>
            <a:pPr lvl="0"/>
            <a:r>
              <a:rPr lang="en-US" dirty="0" smtClean="0"/>
              <a:t>Click to edit Master text styles</a:t>
            </a:r>
          </a:p>
        </p:txBody>
      </p:sp>
      <p:sp>
        <p:nvSpPr>
          <p:cNvPr id="14" name="Text Placeholder 11"/>
          <p:cNvSpPr>
            <a:spLocks noGrp="1"/>
          </p:cNvSpPr>
          <p:nvPr>
            <p:ph type="body" sz="quarter" idx="11"/>
          </p:nvPr>
        </p:nvSpPr>
        <p:spPr>
          <a:xfrm>
            <a:off x="564808" y="1076442"/>
            <a:ext cx="7681884" cy="5221808"/>
          </a:xfrm>
        </p:spPr>
        <p:txBody>
          <a:bodyPr>
            <a:normAutofit/>
          </a:bodyPr>
          <a:lstStyle>
            <a:lvl1pPr>
              <a:buNone/>
              <a:defRPr sz="1600"/>
            </a:lvl1pPr>
          </a:lstStyle>
          <a:p>
            <a:pPr lvl="0"/>
            <a:r>
              <a:rPr lang="en-US" dirty="0" smtClean="0"/>
              <a:t>Click to edit Master text styles</a:t>
            </a: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lkin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descr="Dark_4x3_Walkin.png" hidden="1"/>
          <p:cNvPicPr>
            <a:picLocks noChangeAspect="1"/>
          </p:cNvPicPr>
          <p:nvPr/>
        </p:nvPicPr>
        <p:blipFill>
          <a:blip r:embed="rId3"/>
          <a:stretch>
            <a:fillRect/>
          </a:stretch>
        </p:blipFill>
        <p:spPr>
          <a:xfrm>
            <a:off x="571" y="428"/>
            <a:ext cx="9142858" cy="6857143"/>
          </a:xfrm>
          <a:prstGeom prst="rect">
            <a:avLst/>
          </a:prstGeom>
        </p:spPr>
      </p:pic>
      <p:sp>
        <p:nvSpPr>
          <p:cNvPr id="8" name="Title 1"/>
          <p:cNvSpPr>
            <a:spLocks noGrp="1"/>
          </p:cNvSpPr>
          <p:nvPr>
            <p:ph type="ctrTitle"/>
          </p:nvPr>
        </p:nvSpPr>
        <p:spPr>
          <a:xfrm>
            <a:off x="381000" y="1704872"/>
            <a:ext cx="7681913"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smtClean="0"/>
              <a:t>Click to edit Master title style</a:t>
            </a:r>
            <a:endParaRPr lang="en-US" dirty="0"/>
          </a:p>
        </p:txBody>
      </p:sp>
      <p:sp>
        <p:nvSpPr>
          <p:cNvPr id="10" name="Subtitle 2"/>
          <p:cNvSpPr>
            <a:spLocks noGrp="1"/>
          </p:cNvSpPr>
          <p:nvPr>
            <p:ph type="subTitle" idx="1"/>
          </p:nvPr>
        </p:nvSpPr>
        <p:spPr>
          <a:xfrm>
            <a:off x="381000" y="3930446"/>
            <a:ext cx="768191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1" name="Text Placeholder 6"/>
          <p:cNvSpPr>
            <a:spLocks noGrp="1"/>
          </p:cNvSpPr>
          <p:nvPr>
            <p:ph type="body" sz="quarter" idx="10" hasCustomPrompt="1"/>
          </p:nvPr>
        </p:nvSpPr>
        <p:spPr>
          <a:xfrm>
            <a:off x="381000" y="1447800"/>
            <a:ext cx="2241550"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13" name="Picture 12" descr="VS_h_rgb_r_2.png"/>
          <p:cNvPicPr>
            <a:picLocks noChangeAspect="1"/>
          </p:cNvPicPr>
          <p:nvPr/>
        </p:nvPicPr>
        <p:blipFill>
          <a:blip r:embed="rId4" cstate="email"/>
          <a:stretch>
            <a:fillRect/>
          </a:stretch>
        </p:blipFill>
        <p:spPr>
          <a:xfrm>
            <a:off x="5955647" y="457200"/>
            <a:ext cx="2807353" cy="412955"/>
          </a:xfrm>
          <a:prstGeom prst="rect">
            <a:avLst/>
          </a:prstGeom>
        </p:spPr>
      </p:pic>
      <p:pic>
        <p:nvPicPr>
          <p:cNvPr id="15" name="Picture 14" descr="VS Photo.png"/>
          <p:cNvPicPr>
            <a:picLocks noChangeAspect="1"/>
          </p:cNvPicPr>
          <p:nvPr/>
        </p:nvPicPr>
        <p:blipFill>
          <a:blip r:embed="rId5" cstate="email"/>
          <a:srcRect t="2124" b="1821"/>
          <a:stretch>
            <a:fillRect/>
          </a:stretch>
        </p:blipFill>
        <p:spPr>
          <a:xfrm>
            <a:off x="381000" y="2355850"/>
            <a:ext cx="2430766" cy="1555955"/>
          </a:xfrm>
          <a:prstGeom prst="rect">
            <a:avLst/>
          </a:prstGeom>
        </p:spPr>
      </p:pic>
    </p:spTree>
  </p:cSld>
  <p:clrMapOvr>
    <a:masterClrMapping/>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lki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612922"/>
            <a:ext cx="7681913"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81000" y="3222522"/>
            <a:ext cx="768191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81000" y="2355850"/>
            <a:ext cx="2241550"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9" name="Picture 8" descr="VS_h_rgb_r_2.png"/>
          <p:cNvPicPr>
            <a:picLocks noChangeAspect="1"/>
          </p:cNvPicPr>
          <p:nvPr/>
        </p:nvPicPr>
        <p:blipFill>
          <a:blip r:embed="rId3" cstate="email"/>
          <a:stretch>
            <a:fillRect/>
          </a:stretch>
        </p:blipFill>
        <p:spPr bwMode="black">
          <a:xfrm>
            <a:off x="5955647" y="457200"/>
            <a:ext cx="2807353" cy="412955"/>
          </a:xfrm>
          <a:prstGeom prst="rect">
            <a:avLst/>
          </a:prstGeom>
        </p:spPr>
      </p:pic>
    </p:spTree>
  </p:cSld>
  <p:clrMapOvr>
    <a:masterClrMapping/>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612922"/>
            <a:ext cx="7681913"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81000" y="3222522"/>
            <a:ext cx="768191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81000" y="2355850"/>
            <a:ext cx="2241550"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val="FFFFFF"/>
                </a:solidFill>
              </a:rPr>
              <a:t>Click to enter Date</a:t>
            </a:r>
            <a:endParaRPr lang="en-US" dirty="0"/>
          </a:p>
        </p:txBody>
      </p:sp>
      <p:pic>
        <p:nvPicPr>
          <p:cNvPr id="9" name="Picture 8" descr="VS_h_rgb_r_2.png"/>
          <p:cNvPicPr>
            <a:picLocks noChangeAspect="1"/>
          </p:cNvPicPr>
          <p:nvPr/>
        </p:nvPicPr>
        <p:blipFill>
          <a:blip r:embed="rId3" cstate="email"/>
          <a:stretch>
            <a:fillRect/>
          </a:stretch>
        </p:blipFill>
        <p:spPr bwMode="black">
          <a:xfrm>
            <a:off x="5955647" y="457200"/>
            <a:ext cx="2807353" cy="412955"/>
          </a:xfrm>
          <a:prstGeom prst="rect">
            <a:avLst/>
          </a:prstGeom>
        </p:spPr>
      </p:pic>
    </p:spTree>
  </p:cSld>
  <p:clrMapOvr>
    <a:masterClrMapping/>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0823" y="1905000"/>
            <a:ext cx="7682177" cy="1523494"/>
          </a:xfrm>
        </p:spPr>
        <p:txBody>
          <a:bodyPr anchor="ctr" anchorCtr="0">
            <a:noAutofit/>
          </a:bodyPr>
          <a:lstStyle>
            <a:lvl1pPr algn="r">
              <a:lnSpc>
                <a:spcPct val="90000"/>
              </a:lnSpc>
              <a:defRPr sz="4000">
                <a:effectLst/>
              </a:defRPr>
            </a:lvl1pPr>
          </a:lstStyle>
          <a:p>
            <a:r>
              <a:rPr lang="en-US" smtClean="0"/>
              <a:t>Click to edit Master title style</a:t>
            </a:r>
            <a:endParaRPr lang="en-US" dirty="0"/>
          </a:p>
        </p:txBody>
      </p:sp>
      <p:pic>
        <p:nvPicPr>
          <p:cNvPr id="4" name="Picture 3" descr="VS_h_rgb_r_2.png"/>
          <p:cNvPicPr>
            <a:picLocks noChangeAspect="1"/>
          </p:cNvPicPr>
          <p:nvPr/>
        </p:nvPicPr>
        <p:blipFill>
          <a:blip r:embed="rId3" cstate="email"/>
          <a:stretch>
            <a:fillRect/>
          </a:stretch>
        </p:blipFill>
        <p:spPr bwMode="black">
          <a:xfrm>
            <a:off x="6747968" y="6332994"/>
            <a:ext cx="2015032" cy="296406"/>
          </a:xfrm>
          <a:prstGeom prst="rect">
            <a:avLst/>
          </a:prstGeom>
        </p:spPr>
      </p:pic>
      <p:sp>
        <p:nvSpPr>
          <p:cNvPr id="9"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6"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800"/>
            <a:ext cx="8382000"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VS_h_rgb_r_2.png"/>
          <p:cNvPicPr>
            <a:picLocks noChangeAspect="1"/>
          </p:cNvPicPr>
          <p:nvPr/>
        </p:nvPicPr>
        <p:blipFill>
          <a:blip r:embed="rId2" cstate="email"/>
          <a:stretch>
            <a:fillRect/>
          </a:stretch>
        </p:blipFill>
        <p:spPr bwMode="black">
          <a:xfrm>
            <a:off x="6747968" y="6332994"/>
            <a:ext cx="2015032" cy="296406"/>
          </a:xfrm>
          <a:prstGeom prst="rect">
            <a:avLst/>
          </a:prstGeom>
        </p:spPr>
      </p:pic>
      <p:sp>
        <p:nvSpPr>
          <p:cNvPr id="7"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10"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800"/>
            <a:ext cx="8382000"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VS_h_rgb_r_2.png"/>
          <p:cNvPicPr>
            <a:picLocks noChangeAspect="1"/>
          </p:cNvPicPr>
          <p:nvPr/>
        </p:nvPicPr>
        <p:blipFill>
          <a:blip r:embed="rId2" cstate="email"/>
          <a:stretch>
            <a:fillRect/>
          </a:stretch>
        </p:blipFill>
        <p:spPr bwMode="black">
          <a:xfrm>
            <a:off x="6747968" y="6332994"/>
            <a:ext cx="2015032" cy="296406"/>
          </a:xfrm>
          <a:prstGeom prst="rect">
            <a:avLst/>
          </a:prstGeom>
        </p:spPr>
      </p:pic>
      <p:sp>
        <p:nvSpPr>
          <p:cNvPr id="8"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9"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2302510"/>
            <a:ext cx="8032750" cy="1523494"/>
          </a:xfrm>
        </p:spPr>
        <p:txBody>
          <a:bodyPr vert="horz" wrap="square" lIns="0" tIns="0" rIns="0" bIns="0" rtlCol="0" anchor="t" anchorCtr="0">
            <a:noAutofit/>
          </a:bodyPr>
          <a:lstStyle>
            <a:lvl1pPr algn="l" defTabSz="914363" rtl="0" eaLnBrk="1" latinLnBrk="0" hangingPunct="1">
              <a:lnSpc>
                <a:spcPct val="90000"/>
              </a:lnSpc>
              <a:spcBef>
                <a:spcPct val="0"/>
              </a:spcBef>
              <a:buNone/>
              <a:defRPr lang="en-US" sz="4800" b="0" kern="1200" cap="none"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UI"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30250" y="4343400"/>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072886" y="520006"/>
            <a:ext cx="7690114" cy="1384994"/>
          </a:xfrm>
        </p:spPr>
        <p:txBody>
          <a:bodyPr anchor="t" anchorCtr="0">
            <a:noAutofit/>
          </a:bodyPr>
          <a:lstStyle>
            <a:lvl1pPr marL="0" indent="0" algn="r">
              <a:buFont typeface="Arial" pitchFamily="34" charset="0"/>
              <a:buNone/>
              <a:defRPr kumimoji="0" lang="en-US" sz="8800" b="0" i="0" u="none" strike="noStrike" kern="1200" cap="none" spc="0" normalizeH="0" baseline="0" noProof="0" dirty="0" smtClean="0">
                <a:ln>
                  <a:noFill/>
                </a:ln>
                <a:solidFill>
                  <a:schemeClr val="tx1"/>
                </a:solidFill>
                <a:effectLst>
                  <a:reflection blurRad="6350" stA="55000" endA="300" endPos="45500" dir="5400000" sy="-100000" algn="bl" rotWithShape="0"/>
                </a:effectLst>
                <a:uLnTx/>
                <a:uFillTx/>
                <a:latin typeface="Segoe UI" pitchFamily="34" charset="0"/>
                <a:ea typeface="+mn-ea"/>
                <a:cs typeface="+mn-cs"/>
              </a:defRPr>
            </a:lvl1pPr>
          </a:lstStyle>
          <a:p>
            <a:pPr marL="0" lvl="0" indent="0" algn="r" defTabSz="914363" rtl="0" eaLnBrk="1" latinLnBrk="0" hangingPunct="1">
              <a:lnSpc>
                <a:spcPct val="90000"/>
              </a:lnSpc>
              <a:spcBef>
                <a:spcPct val="20000"/>
              </a:spcBef>
              <a:buFont typeface="Arial" pitchFamily="34" charset="0"/>
              <a:buNone/>
            </a:pPr>
            <a:r>
              <a:rPr lang="en-US" dirty="0" smtClean="0"/>
              <a:t>click to</a:t>
            </a:r>
          </a:p>
        </p:txBody>
      </p:sp>
      <p:pic>
        <p:nvPicPr>
          <p:cNvPr id="6" name="Picture 5" descr="Visual Studio logo r.png"/>
          <p:cNvPicPr>
            <a:picLocks noChangeAspect="1"/>
          </p:cNvPicPr>
          <p:nvPr userDrawn="1"/>
        </p:nvPicPr>
        <p:blipFill>
          <a:blip r:embed="rId3"/>
          <a:stretch>
            <a:fillRect/>
          </a:stretch>
        </p:blipFill>
        <p:spPr bwMode="invGray">
          <a:xfrm>
            <a:off x="7337741" y="5800368"/>
            <a:ext cx="1730059" cy="981432"/>
          </a:xfrm>
          <a:prstGeom prst="rect">
            <a:avLst/>
          </a:prstGeom>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1049"/>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1049"/>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VS_h_rgb_r_2.png"/>
          <p:cNvPicPr>
            <a:picLocks noChangeAspect="1"/>
          </p:cNvPicPr>
          <p:nvPr/>
        </p:nvPicPr>
        <p:blipFill>
          <a:blip r:embed="rId2" cstate="email"/>
          <a:stretch>
            <a:fillRect/>
          </a:stretch>
        </p:blipFill>
        <p:spPr bwMode="black">
          <a:xfrm>
            <a:off x="6747968" y="6332994"/>
            <a:ext cx="2015032" cy="296406"/>
          </a:xfrm>
          <a:prstGeom prst="rect">
            <a:avLst/>
          </a:prstGeom>
        </p:spPr>
      </p:pic>
      <p:sp>
        <p:nvSpPr>
          <p:cNvPr id="9"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10"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1049"/>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04371"/>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1049"/>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04371"/>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descr="VS_h_rgb_r_2.png"/>
          <p:cNvPicPr>
            <a:picLocks noChangeAspect="1"/>
          </p:cNvPicPr>
          <p:nvPr/>
        </p:nvPicPr>
        <p:blipFill>
          <a:blip r:embed="rId2" cstate="email"/>
          <a:stretch>
            <a:fillRect/>
          </a:stretch>
        </p:blipFill>
        <p:spPr bwMode="black">
          <a:xfrm>
            <a:off x="6747968" y="6332994"/>
            <a:ext cx="2015032" cy="296406"/>
          </a:xfrm>
          <a:prstGeom prst="rect">
            <a:avLst/>
          </a:prstGeom>
        </p:spPr>
      </p:pic>
      <p:sp>
        <p:nvSpPr>
          <p:cNvPr id="11" name="Footer Placeholder 5"/>
          <p:cNvSpPr>
            <a:spLocks noGrp="1"/>
          </p:cNvSpPr>
          <p:nvPr>
            <p:ph type="ftr" sz="quarter" idx="10"/>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12" name="Slide Number Placeholder 4"/>
          <p:cNvSpPr>
            <a:spLocks noGrp="1"/>
          </p:cNvSpPr>
          <p:nvPr>
            <p:ph type="sldNum" sz="quarter" idx="11"/>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VS_h_rgb_r_2.png"/>
          <p:cNvPicPr>
            <a:picLocks noChangeAspect="1"/>
          </p:cNvPicPr>
          <p:nvPr/>
        </p:nvPicPr>
        <p:blipFill>
          <a:blip r:embed="rId2" cstate="email"/>
          <a:stretch>
            <a:fillRect/>
          </a:stretch>
        </p:blipFill>
        <p:spPr bwMode="black">
          <a:xfrm>
            <a:off x="6747968" y="6332994"/>
            <a:ext cx="2015032" cy="296406"/>
          </a:xfrm>
          <a:prstGeom prst="rect">
            <a:avLst/>
          </a:prstGeom>
        </p:spPr>
      </p:pic>
      <p:sp>
        <p:nvSpPr>
          <p:cNvPr id="7"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8"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VS_h_rgb_r_2.png"/>
          <p:cNvPicPr>
            <a:picLocks noChangeAspect="1"/>
          </p:cNvPicPr>
          <p:nvPr/>
        </p:nvPicPr>
        <p:blipFill>
          <a:blip r:embed="rId2" cstate="email"/>
          <a:stretch>
            <a:fillRect/>
          </a:stretch>
        </p:blipFill>
        <p:spPr bwMode="black">
          <a:xfrm>
            <a:off x="6747968" y="6332994"/>
            <a:ext cx="2015032" cy="296406"/>
          </a:xfrm>
          <a:prstGeom prst="rect">
            <a:avLst/>
          </a:prstGeom>
        </p:spPr>
      </p:pic>
      <p:sp>
        <p:nvSpPr>
          <p:cNvPr id="6"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7"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0">
                      <a:srgbClr val="FFFFFF"/>
                    </a:gs>
                    <a:gs pos="100000">
                      <a:schemeClr val="tx1"/>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chemeClr val="tx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xfrm>
            <a:off x="564808" y="503874"/>
            <a:ext cx="7681884" cy="487363"/>
          </a:xfrm>
        </p:spPr>
        <p:txBody>
          <a:bodyPr>
            <a:normAutofit/>
          </a:bodyPr>
          <a:lstStyle>
            <a:lvl1pPr>
              <a:buNone/>
              <a:defRPr sz="2400" b="1"/>
            </a:lvl1pPr>
          </a:lstStyle>
          <a:p>
            <a:pPr lvl="0"/>
            <a:r>
              <a:rPr lang="en-US" dirty="0" smtClean="0"/>
              <a:t>Click to edit Master text styles</a:t>
            </a:r>
          </a:p>
        </p:txBody>
      </p:sp>
      <p:sp>
        <p:nvSpPr>
          <p:cNvPr id="14" name="Text Placeholder 11"/>
          <p:cNvSpPr>
            <a:spLocks noGrp="1"/>
          </p:cNvSpPr>
          <p:nvPr>
            <p:ph type="body" sz="quarter" idx="11"/>
          </p:nvPr>
        </p:nvSpPr>
        <p:spPr>
          <a:xfrm>
            <a:off x="564808" y="1076442"/>
            <a:ext cx="7681884" cy="5221808"/>
          </a:xfrm>
        </p:spPr>
        <p:txBody>
          <a:bodyPr>
            <a:normAutofit/>
          </a:bodyPr>
          <a:lstStyle>
            <a:lvl1pPr>
              <a:buNone/>
              <a:defRPr sz="1600"/>
            </a:lvl1pPr>
          </a:lstStyle>
          <a:p>
            <a:pPr lvl="0"/>
            <a:r>
              <a:rPr lang="en-US" dirty="0" smtClean="0"/>
              <a:t>Click to edit Master text styles</a:t>
            </a: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043" y="1420813"/>
            <a:ext cx="7681913" cy="1523495"/>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731043" y="3581400"/>
            <a:ext cx="7681913" cy="461665"/>
          </a:xfrm>
        </p:spPr>
        <p:txBody>
          <a:bodyPr>
            <a:noAutofit/>
          </a:bodyPr>
          <a:lstStyle>
            <a:lvl1pPr marL="0" indent="0" algn="l">
              <a:lnSpc>
                <a:spcPct val="90000"/>
              </a:lnSpc>
              <a:spcBef>
                <a:spcPts val="0"/>
              </a:spcBef>
              <a:buNone/>
              <a:defRPr>
                <a:solidFill>
                  <a:schemeClr val="tx1"/>
                </a:solidFill>
                <a:effectLst>
                  <a:outerShdw blurRad="38100" dist="38100" dir="2700000" algn="tl">
                    <a:srgbClr val="000000">
                      <a:alpha val="43137"/>
                    </a:srgbClr>
                  </a:outerShdw>
                </a:effectLst>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4" name="Picture 3" descr="Visual Studio logo r.png"/>
          <p:cNvPicPr>
            <a:picLocks noChangeAspect="1"/>
          </p:cNvPicPr>
          <p:nvPr userDrawn="1"/>
        </p:nvPicPr>
        <p:blipFill>
          <a:blip r:embed="rId3"/>
          <a:stretch>
            <a:fillRect/>
          </a:stretch>
        </p:blipFill>
        <p:spPr bwMode="invGray">
          <a:xfrm>
            <a:off x="7337741" y="5800368"/>
            <a:ext cx="1730059" cy="981432"/>
          </a:xfrm>
          <a:prstGeom prst="rect">
            <a:avLst/>
          </a:prstGeom>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158504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800"/>
            <a:ext cx="8382000"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9"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800"/>
            <a:ext cx="8382000"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7"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47800"/>
            <a:ext cx="8382000"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9"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41049"/>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1049"/>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10"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41049"/>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204371"/>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41049"/>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204371"/>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5"/>
          <p:cNvSpPr>
            <a:spLocks noGrp="1"/>
          </p:cNvSpPr>
          <p:nvPr>
            <p:ph type="ftr" sz="quarter" idx="10"/>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12" name="Slide Number Placeholder 4"/>
          <p:cNvSpPr>
            <a:spLocks noGrp="1"/>
          </p:cNvSpPr>
          <p:nvPr>
            <p:ph type="sldNum" sz="quarter" idx="11"/>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8"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7"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612922"/>
            <a:ext cx="7681913" cy="533400"/>
          </a:xfrm>
        </p:spPr>
        <p:txBody>
          <a:bodyPr>
            <a:noAutofit/>
          </a:bodyPr>
          <a:lstStyle>
            <a:lvl1pPr>
              <a:lnSpc>
                <a:spcPct val="90000"/>
              </a:lnSpc>
              <a:defRPr sz="4000">
                <a:gradFill>
                  <a:gsLst>
                    <a:gs pos="0">
                      <a:schemeClr val="tx1"/>
                    </a:gs>
                    <a:gs pos="86000">
                      <a:schemeClr val="tx1"/>
                    </a:gs>
                  </a:gsLst>
                  <a:lin ang="5400000" scaled="0"/>
                </a:gra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81000" y="3222522"/>
            <a:ext cx="768191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81000" y="2355850"/>
            <a:ext cx="2241550"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val="FFFFFF"/>
                </a:solidFill>
              </a:rPr>
              <a:t>Click to enter Date</a:t>
            </a:r>
            <a:endParaRPr lang="en-US" dirty="0"/>
          </a:p>
        </p:txBody>
      </p:sp>
    </p:spTree>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
        <p:nvSpPr>
          <p:cNvPr id="7"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8"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solidFill>
              </a:defRPr>
            </a:lvl1pPr>
          </a:lstStyle>
          <a:p>
            <a:fld id="{1AD4D6FE-0D95-422C-A401-E733BBF8EB07}"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bg bwMode="ltGray">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2" name="Picture 1" descr="Visual Studio logo v r.png"/>
          <p:cNvPicPr>
            <a:picLocks noChangeAspect="1"/>
          </p:cNvPicPr>
          <p:nvPr userDrawn="1"/>
        </p:nvPicPr>
        <p:blipFill>
          <a:blip r:embed="rId4"/>
          <a:stretch>
            <a:fillRect/>
          </a:stretch>
        </p:blipFill>
        <p:spPr bwMode="invGray">
          <a:xfrm>
            <a:off x="1864519" y="1371600"/>
            <a:ext cx="5414963" cy="3071813"/>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7.jpeg"/><Relationship Id="rId2" Type="http://schemas.openxmlformats.org/officeDocument/2006/relationships/slideLayout" Target="../slideLayouts/slideLayout15.xml"/><Relationship Id="rId16" Type="http://schemas.openxmlformats.org/officeDocument/2006/relationships/theme" Target="../theme/theme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image" Target="../media/image14.jpeg"/><Relationship Id="rId4" Type="http://schemas.openxmlformats.org/officeDocument/2006/relationships/slideLayout" Target="../slideLayouts/slideLayout32.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5.xml"/><Relationship Id="rId1" Type="http://schemas.openxmlformats.org/officeDocument/2006/relationships/slideLayout" Target="../slideLayouts/slideLayout37.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000548"/>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03" r:id="rId10"/>
    <p:sldLayoutId id="2147483704" r:id="rId11"/>
    <p:sldLayoutId id="2147483723" r:id="rId12"/>
  </p:sldLayoutIdLst>
  <p:transition>
    <p:fade/>
  </p:transition>
  <p:hf hdr="0" ft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UI" pitchFamily="34" charset="0"/>
          <a:ea typeface="+mn-ea"/>
          <a:cs typeface="Arial" charset="0"/>
        </a:defRPr>
      </a:lvl1pPr>
    </p:titleStyle>
    <p:bodyStyle>
      <a:lvl1pPr marL="457200" indent="-457200" algn="l" defTabSz="914363" rtl="0" eaLnBrk="1" latinLnBrk="0" hangingPunct="1">
        <a:lnSpc>
          <a:spcPct val="90000"/>
        </a:lnSpc>
        <a:spcBef>
          <a:spcPct val="20000"/>
        </a:spcBef>
        <a:buFontTx/>
        <a:buBlip>
          <a:blip r:embed="rId15"/>
        </a:buBlip>
        <a:defRPr sz="3200" kern="1200">
          <a:solidFill>
            <a:schemeClr val="tx1"/>
          </a:solidFill>
          <a:latin typeface="Segoe UI" pitchFamily="34" charset="0"/>
          <a:ea typeface="+mn-ea"/>
          <a:cs typeface="+mn-cs"/>
        </a:defRPr>
      </a:lvl1pPr>
      <a:lvl2pPr marL="860425" indent="-403225" algn="l" defTabSz="914363" rtl="0" eaLnBrk="1" latinLnBrk="0" hangingPunct="1">
        <a:lnSpc>
          <a:spcPct val="90000"/>
        </a:lnSpc>
        <a:spcBef>
          <a:spcPct val="20000"/>
        </a:spcBef>
        <a:buFontTx/>
        <a:buBlip>
          <a:blip r:embed="rId15"/>
        </a:buBlip>
        <a:defRPr sz="2800" kern="1200">
          <a:solidFill>
            <a:schemeClr val="tx1"/>
          </a:solidFill>
          <a:latin typeface="Segoe UI" pitchFamily="34" charset="0"/>
          <a:ea typeface="+mn-ea"/>
          <a:cs typeface="+mn-cs"/>
        </a:defRPr>
      </a:lvl2pPr>
      <a:lvl3pPr marL="1257300" indent="-396875" algn="l" defTabSz="914363" rtl="0" eaLnBrk="1" latinLnBrk="0" hangingPunct="1">
        <a:lnSpc>
          <a:spcPct val="90000"/>
        </a:lnSpc>
        <a:spcBef>
          <a:spcPct val="20000"/>
        </a:spcBef>
        <a:buFontTx/>
        <a:buBlip>
          <a:blip r:embed="rId15"/>
        </a:buBlip>
        <a:defRPr sz="2400" kern="1200">
          <a:solidFill>
            <a:schemeClr val="tx1"/>
          </a:solidFill>
          <a:latin typeface="Segoe UI" pitchFamily="34" charset="0"/>
          <a:ea typeface="+mn-ea"/>
          <a:cs typeface="+mn-cs"/>
        </a:defRPr>
      </a:lvl3pPr>
      <a:lvl4pPr marL="1600200" indent="-342900" algn="l" defTabSz="914363" rtl="0" eaLnBrk="1" latinLnBrk="0" hangingPunct="1">
        <a:lnSpc>
          <a:spcPct val="90000"/>
        </a:lnSpc>
        <a:spcBef>
          <a:spcPct val="20000"/>
        </a:spcBef>
        <a:buFontTx/>
        <a:buBlip>
          <a:blip r:embed="rId15"/>
        </a:buBlip>
        <a:defRPr sz="2000" kern="1200">
          <a:solidFill>
            <a:schemeClr val="tx1"/>
          </a:solidFill>
          <a:latin typeface="Segoe UI" pitchFamily="34" charset="0"/>
          <a:ea typeface="+mn-ea"/>
          <a:cs typeface="+mn-cs"/>
        </a:defRPr>
      </a:lvl4pPr>
      <a:lvl5pPr marL="1943100" indent="-342900" algn="l" defTabSz="914363" rtl="0" eaLnBrk="1" latinLnBrk="0" hangingPunct="1">
        <a:lnSpc>
          <a:spcPct val="90000"/>
        </a:lnSpc>
        <a:spcBef>
          <a:spcPct val="20000"/>
        </a:spcBef>
        <a:buFontTx/>
        <a:buBlip>
          <a:blip r:embed="rId15"/>
        </a:buBlip>
        <a:defRPr sz="2000" kern="1200">
          <a:solidFill>
            <a:schemeClr val="tx1"/>
          </a:soli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hf hdr="0" ftr="0" dt="0"/>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UI"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solidFill>
            <a:schemeClr val="tx1"/>
          </a:soli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soli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soli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soli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soli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8382000" cy="2000548"/>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36000">
                <a:schemeClr val="tx1"/>
              </a:gs>
              <a:gs pos="86000">
                <a:schemeClr val="tx1"/>
              </a:gs>
            </a:gsLst>
            <a:lin ang="5400000" scaled="0"/>
            <a:tileRect/>
          </a:gradFill>
          <a:effectLst/>
          <a:latin typeface="Segoe UI" pitchFamily="34" charset="0"/>
          <a:ea typeface="+mn-ea"/>
          <a:cs typeface="Arial" charset="0"/>
        </a:defRPr>
      </a:lvl1pPr>
    </p:titleStyle>
    <p:bodyStyle>
      <a:lvl1pPr marL="460375" indent="-460375" algn="l" defTabSz="914363" rtl="0" eaLnBrk="1" latinLnBrk="0" hangingPunct="1">
        <a:lnSpc>
          <a:spcPct val="90000"/>
        </a:lnSpc>
        <a:spcBef>
          <a:spcPct val="20000"/>
        </a:spcBef>
        <a:buFont typeface="Segoe UI" pitchFamily="34" charset="0"/>
        <a:buChar char="−"/>
        <a:defRPr sz="3200" kern="1200">
          <a:gradFill>
            <a:gsLst>
              <a:gs pos="0">
                <a:schemeClr val="tx1"/>
              </a:gs>
              <a:gs pos="86000">
                <a:schemeClr val="tx1"/>
              </a:gs>
            </a:gsLst>
            <a:lin ang="5400000" scaled="0"/>
          </a:gradFill>
          <a:latin typeface="Segoe UI" pitchFamily="34" charset="0"/>
          <a:ea typeface="+mn-ea"/>
          <a:cs typeface="+mn-cs"/>
        </a:defRPr>
      </a:lvl1pPr>
      <a:lvl2pPr marL="855663" indent="-395288" algn="l" defTabSz="914363" rtl="0" eaLnBrk="1" latinLnBrk="0" hangingPunct="1">
        <a:lnSpc>
          <a:spcPct val="90000"/>
        </a:lnSpc>
        <a:spcBef>
          <a:spcPct val="20000"/>
        </a:spcBef>
        <a:buFont typeface="Segoe UI" pitchFamily="34" charset="0"/>
        <a:buChar char="−"/>
        <a:defRPr sz="2800" kern="1200">
          <a:gradFill>
            <a:gsLst>
              <a:gs pos="0">
                <a:schemeClr val="tx1"/>
              </a:gs>
              <a:gs pos="86000">
                <a:schemeClr val="tx1"/>
              </a:gs>
            </a:gsLst>
            <a:lin ang="5400000" scaled="0"/>
          </a:gradFill>
          <a:latin typeface="Segoe UI" pitchFamily="34" charset="0"/>
          <a:ea typeface="+mn-ea"/>
          <a:cs typeface="+mn-cs"/>
        </a:defRPr>
      </a:lvl2pPr>
      <a:lvl3pPr marL="1258888" indent="-403225" algn="l" defTabSz="914363" rtl="0" eaLnBrk="1" latinLnBrk="0" hangingPunct="1">
        <a:lnSpc>
          <a:spcPct val="90000"/>
        </a:lnSpc>
        <a:spcBef>
          <a:spcPct val="20000"/>
        </a:spcBef>
        <a:buFont typeface="Segoe UI" pitchFamily="34" charset="0"/>
        <a:buChar char="−"/>
        <a:defRPr sz="2400" kern="1200">
          <a:gradFill>
            <a:gsLst>
              <a:gs pos="0">
                <a:schemeClr val="tx1"/>
              </a:gs>
              <a:gs pos="86000">
                <a:schemeClr val="tx1"/>
              </a:gs>
            </a:gsLst>
            <a:lin ang="5400000" scaled="0"/>
          </a:gradFill>
          <a:latin typeface="Segoe UI" pitchFamily="34" charset="0"/>
          <a:ea typeface="+mn-ea"/>
          <a:cs typeface="+mn-cs"/>
        </a:defRPr>
      </a:lvl3pPr>
      <a:lvl4pPr marL="1604963" indent="-346075"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4pPr>
      <a:lvl5pPr marL="1941513" indent="-336550"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7800"/>
            <a:ext cx="8382000" cy="2000548"/>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9"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tint val="75000"/>
                  </a:schemeClr>
                </a:solidFill>
              </a:defRPr>
            </a:lvl1pPr>
          </a:lstStyle>
          <a:p>
            <a:fld id="{1AD4D6FE-0D95-422C-A401-E733BBF8EB07}"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51" r:id="rId8"/>
  </p:sldLayoutIdLst>
  <p:transition>
    <p:fade/>
  </p:transition>
  <p:timing>
    <p:tnLst>
      <p:par>
        <p:cTn id="1" dur="indefinite" restart="never" nodeType="tmRoot"/>
      </p:par>
    </p:tnLst>
  </p:timing>
  <p:hf hdr="0" dt="0"/>
  <p:txStyles>
    <p:titleStyle>
      <a:lvl1pPr algn="l" defTabSz="914363" rtl="0" eaLnBrk="1" latinLnBrk="0" hangingPunct="1">
        <a:lnSpc>
          <a:spcPct val="90000"/>
        </a:lnSpc>
        <a:spcBef>
          <a:spcPct val="0"/>
        </a:spcBef>
        <a:buNone/>
        <a:defRPr lang="en-US" sz="4800" b="0" kern="1200" cap="none" spc="-150" dirty="0" smtClean="0">
          <a:ln w="3175">
            <a:noFill/>
          </a:ln>
          <a:solidFill>
            <a:schemeClr val="accent4"/>
          </a:solidFill>
          <a:effectLst/>
          <a:latin typeface="Segoe UI" pitchFamily="34" charset="0"/>
          <a:ea typeface="+mn-ea"/>
          <a:cs typeface="Arial" charset="0"/>
        </a:defRPr>
      </a:lvl1pPr>
    </p:titleStyle>
    <p:bodyStyle>
      <a:lvl1pPr marL="460375" indent="-460375" algn="l" defTabSz="914363" rtl="0" eaLnBrk="1" latinLnBrk="0" hangingPunct="1">
        <a:lnSpc>
          <a:spcPct val="90000"/>
        </a:lnSpc>
        <a:spcBef>
          <a:spcPct val="20000"/>
        </a:spcBef>
        <a:buFont typeface="Segoe UI" pitchFamily="34" charset="0"/>
        <a:buChar char="−"/>
        <a:defRPr sz="3200" kern="1200">
          <a:solidFill>
            <a:schemeClr val="accent6"/>
          </a:solidFill>
          <a:latin typeface="Segoe UI" pitchFamily="34" charset="0"/>
          <a:ea typeface="+mn-ea"/>
          <a:cs typeface="+mn-cs"/>
        </a:defRPr>
      </a:lvl1pPr>
      <a:lvl2pPr marL="855663" indent="-395288" algn="l" defTabSz="914363" rtl="0" eaLnBrk="1" latinLnBrk="0" hangingPunct="1">
        <a:lnSpc>
          <a:spcPct val="90000"/>
        </a:lnSpc>
        <a:spcBef>
          <a:spcPct val="20000"/>
        </a:spcBef>
        <a:buFont typeface="Segoe UI" pitchFamily="34" charset="0"/>
        <a:buChar char="−"/>
        <a:defRPr sz="2800" kern="1200">
          <a:solidFill>
            <a:schemeClr val="accent6"/>
          </a:solidFill>
          <a:latin typeface="Segoe UI" pitchFamily="34" charset="0"/>
          <a:ea typeface="+mn-ea"/>
          <a:cs typeface="+mn-cs"/>
        </a:defRPr>
      </a:lvl2pPr>
      <a:lvl3pPr marL="1258888" indent="-403225" algn="l" defTabSz="914363" rtl="0" eaLnBrk="1" latinLnBrk="0" hangingPunct="1">
        <a:lnSpc>
          <a:spcPct val="90000"/>
        </a:lnSpc>
        <a:spcBef>
          <a:spcPct val="20000"/>
        </a:spcBef>
        <a:buFont typeface="Segoe UI" pitchFamily="34" charset="0"/>
        <a:buChar char="−"/>
        <a:defRPr sz="2400" kern="1200">
          <a:solidFill>
            <a:schemeClr val="accent6"/>
          </a:solidFill>
          <a:latin typeface="Segoe UI" pitchFamily="34" charset="0"/>
          <a:ea typeface="+mn-ea"/>
          <a:cs typeface="+mn-cs"/>
        </a:defRPr>
      </a:lvl3pPr>
      <a:lvl4pPr marL="1604963" indent="-346075" algn="l" defTabSz="914363" rtl="0" eaLnBrk="1" latinLnBrk="0" hangingPunct="1">
        <a:lnSpc>
          <a:spcPct val="90000"/>
        </a:lnSpc>
        <a:spcBef>
          <a:spcPct val="20000"/>
        </a:spcBef>
        <a:buFont typeface="Segoe UI" pitchFamily="34" charset="0"/>
        <a:buChar char="−"/>
        <a:defRPr sz="2000" kern="1200">
          <a:solidFill>
            <a:schemeClr val="accent6"/>
          </a:solidFill>
          <a:latin typeface="Segoe UI" pitchFamily="34" charset="0"/>
          <a:ea typeface="+mn-ea"/>
          <a:cs typeface="+mn-cs"/>
        </a:defRPr>
      </a:lvl4pPr>
      <a:lvl5pPr marL="1941513" indent="-336550" algn="l" defTabSz="914363" rtl="0" eaLnBrk="1" latinLnBrk="0" hangingPunct="1">
        <a:lnSpc>
          <a:spcPct val="90000"/>
        </a:lnSpc>
        <a:spcBef>
          <a:spcPct val="20000"/>
        </a:spcBef>
        <a:buFont typeface="Segoe UI" pitchFamily="34" charset="0"/>
        <a:buChar char="−"/>
        <a:defRPr sz="2000" kern="1200">
          <a:solidFill>
            <a:schemeClr val="accent6"/>
          </a:soli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5"/>
          <p:cNvSpPr>
            <a:spLocks noGrp="1"/>
          </p:cNvSpPr>
          <p:nvPr>
            <p:ph type="ftr" sz="quarter" idx="3"/>
          </p:nvPr>
        </p:nvSpPr>
        <p:spPr>
          <a:xfrm>
            <a:off x="727587" y="6290084"/>
            <a:ext cx="2895600" cy="365125"/>
          </a:xfrm>
          <a:prstGeom prst="rect">
            <a:avLst/>
          </a:prstGeom>
        </p:spPr>
        <p:txBody>
          <a:bodyPr vert="horz" lIns="0" tIns="0" rIns="0" bIns="0" rtlCol="0" anchor="b" anchorCtr="0"/>
          <a:lstStyle>
            <a:lvl1pPr algn="l">
              <a:defRPr sz="900">
                <a:solidFill>
                  <a:schemeClr val="tx1"/>
                </a:solidFill>
              </a:defRPr>
            </a:lvl1pPr>
          </a:lstStyle>
          <a:p>
            <a:r>
              <a:rPr lang="en-US" dirty="0" smtClean="0"/>
              <a:t>Microsoft Confidential</a:t>
            </a:r>
          </a:p>
        </p:txBody>
      </p:sp>
      <p:sp>
        <p:nvSpPr>
          <p:cNvPr id="10" name="Slide Number Placeholder 4"/>
          <p:cNvSpPr>
            <a:spLocks noGrp="1"/>
          </p:cNvSpPr>
          <p:nvPr>
            <p:ph type="sldNum" sz="quarter" idx="4"/>
          </p:nvPr>
        </p:nvSpPr>
        <p:spPr>
          <a:xfrm>
            <a:off x="381000" y="6290084"/>
            <a:ext cx="349250" cy="365125"/>
          </a:xfrm>
          <a:prstGeom prst="rect">
            <a:avLst/>
          </a:prstGeom>
        </p:spPr>
        <p:txBody>
          <a:bodyPr vert="horz" lIns="0" tIns="0" rIns="0" bIns="0" rtlCol="0" anchor="b" anchorCtr="0"/>
          <a:lstStyle>
            <a:lvl1pPr algn="l">
              <a:defRPr sz="900">
                <a:solidFill>
                  <a:schemeClr val="tx1"/>
                </a:solidFill>
              </a:defRPr>
            </a:lvl1pPr>
          </a:lstStyle>
          <a:p>
            <a:fld id="{1AD4D6FE-0D95-422C-A401-E733BBF8EB0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9" r:id="rId1"/>
  </p:sldLayoutIdLst>
  <p:transition>
    <p:fade/>
  </p:transition>
  <p:timing>
    <p:tnLst>
      <p:par>
        <p:cTn id="1" dur="indefinite" restart="never" nodeType="tmRoot"/>
      </p:par>
    </p:tnLst>
  </p:timing>
  <p:hf hdr="0" dt="0"/>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36000">
                <a:srgbClr val="FFFFFF"/>
              </a:gs>
              <a:gs pos="86000">
                <a:srgbClr val="FFFFFF"/>
              </a:gs>
            </a:gsLst>
            <a:lin ang="5400000" scaled="0"/>
            <a:tileRect/>
          </a:gradFill>
          <a:effectLst/>
          <a:latin typeface="Segoe UI"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4.xml"/><Relationship Id="rId5" Type="http://schemas.openxmlformats.org/officeDocument/2006/relationships/image" Target="../media/image1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6.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49.wmf"/></Relationships>
</file>

<file path=ppt/slides/_rels/slide4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50.wmf"/></Relationships>
</file>

<file path=ppt/slides/_rels/slide48.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7.png"/><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4.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9.png"/><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0.png"/><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2.png"/><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3.png"/><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4.png"/><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5.png"/><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34.xml"/><Relationship Id="rId5" Type="http://schemas.openxmlformats.org/officeDocument/2006/relationships/image" Target="../media/image52.png"/><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4.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hyperlink" Target="http://blogs.msdn.com/aaronbjork" TargetMode="External"/><Relationship Id="rId2" Type="http://schemas.openxmlformats.org/officeDocument/2006/relationships/hyperlink" Target="mailto:abjork@microsoft.com" TargetMode="External"/><Relationship Id="rId1" Type="http://schemas.openxmlformats.org/officeDocument/2006/relationships/slideLayout" Target="../slideLayouts/slideLayout29.xml"/><Relationship Id="rId6" Type="http://schemas.openxmlformats.org/officeDocument/2006/relationships/hyperlink" Target="http://msdn.microsoft.com/en-us/teamsystem/default.aspx" TargetMode="External"/><Relationship Id="rId5" Type="http://schemas.openxmlformats.org/officeDocument/2006/relationships/hyperlink" Target="http://social.msdn.microsoft.com/Forums/en-US/category/vsts" TargetMode="External"/><Relationship Id="rId4" Type="http://schemas.openxmlformats.org/officeDocument/2006/relationships/hyperlink" Target="http://blogs.msdn.com/bharry"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612922"/>
            <a:ext cx="6324600" cy="533400"/>
          </a:xfrm>
        </p:spPr>
        <p:txBody>
          <a:bodyPr/>
          <a:lstStyle/>
          <a:p>
            <a:r>
              <a:rPr lang="en-US" dirty="0" smtClean="0"/>
              <a:t>Scrum with Team Foundation Server 2010</a:t>
            </a:r>
            <a:endParaRPr lang="en-US" dirty="0"/>
          </a:p>
        </p:txBody>
      </p:sp>
      <p:sp>
        <p:nvSpPr>
          <p:cNvPr id="3" name="Subtitle 2"/>
          <p:cNvSpPr>
            <a:spLocks noGrp="1"/>
          </p:cNvSpPr>
          <p:nvPr>
            <p:ph type="subTitle" idx="1"/>
          </p:nvPr>
        </p:nvSpPr>
        <p:spPr>
          <a:xfrm>
            <a:off x="381000" y="5029200"/>
            <a:ext cx="7681913" cy="461665"/>
          </a:xfrm>
        </p:spPr>
        <p:txBody>
          <a:bodyPr/>
          <a:lstStyle/>
          <a:p>
            <a:r>
              <a:rPr lang="en-US" dirty="0" smtClean="0"/>
              <a:t>Aaron Bjork</a:t>
            </a:r>
          </a:p>
          <a:p>
            <a:r>
              <a:rPr lang="en-US" dirty="0" smtClean="0"/>
              <a:t>Senior Program Manager</a:t>
            </a:r>
          </a:p>
          <a:p>
            <a:r>
              <a:rPr lang="en-US" dirty="0" smtClean="0"/>
              <a:t>Microsoft Corporation</a:t>
            </a:r>
            <a:endParaRPr lang="en-US" dirty="0"/>
          </a:p>
        </p:txBody>
      </p:sp>
      <p:sp>
        <p:nvSpPr>
          <p:cNvPr id="4" name="Text Placeholder 6"/>
          <p:cNvSpPr>
            <a:spLocks noGrp="1"/>
          </p:cNvSpPr>
          <p:nvPr>
            <p:ph type="body" sz="quarter" idx="10"/>
          </p:nvPr>
        </p:nvSpPr>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srcRect/>
          <a:stretch>
            <a:fillRect/>
          </a:stretch>
        </p:blipFill>
        <p:spPr bwMode="auto">
          <a:xfrm>
            <a:off x="1828800" y="990600"/>
            <a:ext cx="7132320" cy="5817996"/>
          </a:xfrm>
          <a:prstGeom prst="rect">
            <a:avLst/>
          </a:prstGeom>
          <a:ln>
            <a:noFill/>
          </a:ln>
          <a:effectLst>
            <a:outerShdw blurRad="190500" algn="tl" rotWithShape="0">
              <a:srgbClr val="000000">
                <a:alpha val="70000"/>
              </a:srgbClr>
            </a:outerShdw>
          </a:effectLst>
        </p:spPr>
      </p:pic>
      <p:pic>
        <p:nvPicPr>
          <p:cNvPr id="4098" name="Picture 2"/>
          <p:cNvPicPr>
            <a:picLocks noChangeAspect="1" noChangeArrowheads="1"/>
          </p:cNvPicPr>
          <p:nvPr/>
        </p:nvPicPr>
        <p:blipFill>
          <a:blip r:embed="rId2">
            <a:lum contrast="-41000"/>
          </a:blip>
          <a:srcRect/>
          <a:stretch>
            <a:fillRect/>
          </a:stretch>
        </p:blipFill>
        <p:spPr bwMode="auto">
          <a:xfrm>
            <a:off x="1828800" y="990600"/>
            <a:ext cx="7132320" cy="5817996"/>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Product Backlog</a:t>
            </a:r>
            <a:endParaRPr lang="en-US" dirty="0"/>
          </a:p>
        </p:txBody>
      </p:sp>
      <p:pic>
        <p:nvPicPr>
          <p:cNvPr id="4099" name="Picture 3"/>
          <p:cNvPicPr>
            <a:picLocks noChangeAspect="1" noChangeArrowheads="1"/>
          </p:cNvPicPr>
          <p:nvPr/>
        </p:nvPicPr>
        <p:blipFill>
          <a:blip r:embed="rId3"/>
          <a:srcRect/>
          <a:stretch>
            <a:fillRect/>
          </a:stretch>
        </p:blipFill>
        <p:spPr bwMode="auto">
          <a:xfrm>
            <a:off x="1828800" y="1752600"/>
            <a:ext cx="6934200" cy="518886"/>
          </a:xfrm>
          <a:prstGeom prst="rect">
            <a:avLst/>
          </a:prstGeom>
          <a:ln>
            <a:noFill/>
          </a:ln>
          <a:effectLst>
            <a:outerShdw blurRad="190500" algn="tl" rotWithShape="0">
              <a:srgbClr val="000000">
                <a:alpha val="70000"/>
              </a:srgbClr>
            </a:outerShdw>
          </a:effectLst>
        </p:spPr>
      </p:pic>
      <p:sp>
        <p:nvSpPr>
          <p:cNvPr id="6" name="Rounded Rectangular Callout 5"/>
          <p:cNvSpPr/>
          <p:nvPr/>
        </p:nvSpPr>
        <p:spPr bwMode="auto">
          <a:xfrm>
            <a:off x="3962400" y="2209800"/>
            <a:ext cx="4038600" cy="1752600"/>
          </a:xfrm>
          <a:prstGeom prst="wedgeRoundRectCallout">
            <a:avLst>
              <a:gd name="adj1" fmla="val -71106"/>
              <a:gd name="adj2" fmla="val -51366"/>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new story provides a guide to ensure the story is written from the customer’s perspective</a:t>
            </a:r>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90601"/>
            <a:ext cx="1600200" cy="26918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srcRect/>
          <a:stretch>
            <a:fillRect/>
          </a:stretch>
        </p:blipFill>
        <p:spPr bwMode="auto">
          <a:xfrm>
            <a:off x="1828800" y="990600"/>
            <a:ext cx="7132320" cy="5817996"/>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Product Backlog</a:t>
            </a:r>
            <a:endParaRPr lang="en-US" dirty="0"/>
          </a:p>
        </p:txBody>
      </p:sp>
      <p:sp>
        <p:nvSpPr>
          <p:cNvPr id="6" name="Rounded Rectangular Callout 5"/>
          <p:cNvSpPr/>
          <p:nvPr/>
        </p:nvSpPr>
        <p:spPr bwMode="auto">
          <a:xfrm>
            <a:off x="4038600" y="914400"/>
            <a:ext cx="3352800" cy="1371600"/>
          </a:xfrm>
          <a:prstGeom prst="wedgeRoundRectCallout">
            <a:avLst>
              <a:gd name="adj1" fmla="val -65203"/>
              <a:gd name="adj2" fmla="val 39248"/>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Each story is ranked by priority and assigned a story point value</a:t>
            </a:r>
          </a:p>
        </p:txBody>
      </p:sp>
      <p:sp>
        <p:nvSpPr>
          <p:cNvPr id="7" name="Oval 6"/>
          <p:cNvSpPr/>
          <p:nvPr/>
        </p:nvSpPr>
        <p:spPr bwMode="auto">
          <a:xfrm>
            <a:off x="2438400" y="1981200"/>
            <a:ext cx="1066800" cy="4572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600200" cy="26918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828800" y="990600"/>
            <a:ext cx="7132320" cy="5817996"/>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Product Backlog</a:t>
            </a:r>
            <a:endParaRPr lang="en-US" dirty="0"/>
          </a:p>
        </p:txBody>
      </p:sp>
      <p:sp>
        <p:nvSpPr>
          <p:cNvPr id="6" name="Rounded Rectangular Callout 5"/>
          <p:cNvSpPr/>
          <p:nvPr/>
        </p:nvSpPr>
        <p:spPr bwMode="auto">
          <a:xfrm>
            <a:off x="4724400" y="3886200"/>
            <a:ext cx="3352800" cy="1371600"/>
          </a:xfrm>
          <a:prstGeom prst="wedgeRoundRectCallout">
            <a:avLst>
              <a:gd name="adj1" fmla="val 45024"/>
              <a:gd name="adj2" fmla="val 81609"/>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Product Backlog workbook for planning future sprints</a:t>
            </a:r>
          </a:p>
        </p:txBody>
      </p:sp>
      <p:sp>
        <p:nvSpPr>
          <p:cNvPr id="7" name="Oval 6"/>
          <p:cNvSpPr/>
          <p:nvPr/>
        </p:nvSpPr>
        <p:spPr bwMode="auto">
          <a:xfrm>
            <a:off x="7848600" y="5638800"/>
            <a:ext cx="1066800" cy="4572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600200" cy="26918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srcRect/>
          <a:stretch>
            <a:fillRect/>
          </a:stretch>
        </p:blipFill>
        <p:spPr bwMode="auto">
          <a:xfrm>
            <a:off x="1828800" y="990600"/>
            <a:ext cx="7132320" cy="5768147"/>
          </a:xfrm>
          <a:prstGeom prst="rect">
            <a:avLst/>
          </a:prstGeom>
          <a:ln>
            <a:noFill/>
          </a:ln>
          <a:effectLst>
            <a:outerShdw blurRad="190500" algn="tl" rotWithShape="0">
              <a:srgbClr val="000000">
                <a:alpha val="70000"/>
              </a:srgbClr>
            </a:outerShdw>
          </a:effectLst>
        </p:spPr>
      </p:pic>
      <p:sp>
        <p:nvSpPr>
          <p:cNvPr id="5" name="Title 4"/>
          <p:cNvSpPr>
            <a:spLocks noGrp="1"/>
          </p:cNvSpPr>
          <p:nvPr>
            <p:ph type="title"/>
          </p:nvPr>
        </p:nvSpPr>
        <p:spPr/>
        <p:txBody>
          <a:bodyPr/>
          <a:lstStyle/>
          <a:p>
            <a:r>
              <a:rPr lang="en-US" dirty="0" smtClean="0"/>
              <a:t>Product Backlog Workbook</a:t>
            </a:r>
            <a:endParaRPr lang="en-US" dirty="0"/>
          </a:p>
        </p:txBody>
      </p:sp>
      <p:sp>
        <p:nvSpPr>
          <p:cNvPr id="13" name="Oval 12"/>
          <p:cNvSpPr/>
          <p:nvPr/>
        </p:nvSpPr>
        <p:spPr bwMode="auto">
          <a:xfrm>
            <a:off x="6172200" y="2286000"/>
            <a:ext cx="762000" cy="1905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Oval 13"/>
          <p:cNvSpPr/>
          <p:nvPr/>
        </p:nvSpPr>
        <p:spPr bwMode="auto">
          <a:xfrm>
            <a:off x="6181725" y="3609975"/>
            <a:ext cx="762000" cy="228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5" name="Rounded Rectangular Callout 14"/>
          <p:cNvSpPr/>
          <p:nvPr/>
        </p:nvSpPr>
        <p:spPr bwMode="auto">
          <a:xfrm>
            <a:off x="3657600" y="1981200"/>
            <a:ext cx="3581400" cy="1066800"/>
          </a:xfrm>
          <a:prstGeom prst="wedgeRoundRectCallout">
            <a:avLst>
              <a:gd name="adj1" fmla="val -41137"/>
              <a:gd name="adj2" fmla="val 95272"/>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Stories that are too large are left on the backlog</a:t>
            </a:r>
          </a:p>
        </p:txBody>
      </p:sp>
      <p:sp>
        <p:nvSpPr>
          <p:cNvPr id="19" name="Oval 18"/>
          <p:cNvSpPr/>
          <p:nvPr/>
        </p:nvSpPr>
        <p:spPr bwMode="auto">
          <a:xfrm>
            <a:off x="3200400" y="3609975"/>
            <a:ext cx="762000" cy="228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 name="Rounded Rectangular Callout 5"/>
          <p:cNvSpPr/>
          <p:nvPr/>
        </p:nvSpPr>
        <p:spPr bwMode="auto">
          <a:xfrm>
            <a:off x="3200400" y="2971800"/>
            <a:ext cx="2743200" cy="1219200"/>
          </a:xfrm>
          <a:prstGeom prst="wedgeRoundRectCallout">
            <a:avLst>
              <a:gd name="adj1" fmla="val 59165"/>
              <a:gd name="adj2" fmla="val -12913"/>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Each story is placed in an upcoming sprint</a:t>
            </a: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600200" cy="26918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2"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2" animBg="1"/>
      <p:bldP spid="15" grpId="0" animBg="1"/>
      <p:bldP spid="19" grpId="0" animBg="1"/>
      <p:bldP spid="6" grpId="0" animBg="1"/>
      <p:bldP spid="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828800" y="990600"/>
            <a:ext cx="7132320" cy="5768147"/>
            <a:chOff x="1828800" y="990600"/>
            <a:chExt cx="7132320" cy="5768147"/>
          </a:xfrm>
        </p:grpSpPr>
        <p:pic>
          <p:nvPicPr>
            <p:cNvPr id="2051" name="Picture 3"/>
            <p:cNvPicPr>
              <a:picLocks noChangeAspect="1" noChangeArrowheads="1"/>
            </p:cNvPicPr>
            <p:nvPr/>
          </p:nvPicPr>
          <p:blipFill>
            <a:blip r:embed="rId2"/>
            <a:srcRect/>
            <a:stretch>
              <a:fillRect/>
            </a:stretch>
          </p:blipFill>
          <p:spPr bwMode="auto">
            <a:xfrm>
              <a:off x="1828800" y="990600"/>
              <a:ext cx="7132320" cy="5768147"/>
            </a:xfrm>
            <a:prstGeom prst="rect">
              <a:avLst/>
            </a:prstGeom>
            <a:ln>
              <a:noFill/>
            </a:ln>
            <a:effectLst>
              <a:outerShdw blurRad="190500" algn="tl" rotWithShape="0">
                <a:srgbClr val="000000">
                  <a:alpha val="70000"/>
                </a:srgbClr>
              </a:outerShdw>
            </a:effec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362200"/>
              <a:ext cx="5241996"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Title 4"/>
          <p:cNvSpPr>
            <a:spLocks noGrp="1"/>
          </p:cNvSpPr>
          <p:nvPr>
            <p:ph type="title"/>
          </p:nvPr>
        </p:nvSpPr>
        <p:spPr/>
        <p:txBody>
          <a:bodyPr/>
          <a:lstStyle/>
          <a:p>
            <a:r>
              <a:rPr lang="en-US" dirty="0" smtClean="0"/>
              <a:t>Product Backlog Workbook</a:t>
            </a:r>
            <a:endParaRPr lang="en-US" dirty="0"/>
          </a:p>
        </p:txBody>
      </p:sp>
      <p:sp>
        <p:nvSpPr>
          <p:cNvPr id="8" name="Rounded Rectangular Callout 7"/>
          <p:cNvSpPr/>
          <p:nvPr/>
        </p:nvSpPr>
        <p:spPr bwMode="auto">
          <a:xfrm>
            <a:off x="5715000" y="4648200"/>
            <a:ext cx="3124200" cy="1295400"/>
          </a:xfrm>
          <a:prstGeom prst="wedgeRoundRectCallout">
            <a:avLst>
              <a:gd name="adj1" fmla="val -63401"/>
              <a:gd name="adj2" fmla="val 52375"/>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Each sprint is added to Iteration Planning worksheet…</a:t>
            </a:r>
          </a:p>
        </p:txBody>
      </p:sp>
      <p:sp>
        <p:nvSpPr>
          <p:cNvPr id="14" name="Rounded Rectangular Callout 13"/>
          <p:cNvSpPr/>
          <p:nvPr/>
        </p:nvSpPr>
        <p:spPr bwMode="auto">
          <a:xfrm>
            <a:off x="1219200" y="4114800"/>
            <a:ext cx="3429000" cy="990600"/>
          </a:xfrm>
          <a:prstGeom prst="wedgeRoundRectCallout">
            <a:avLst>
              <a:gd name="adj1" fmla="val 34547"/>
              <a:gd name="adj2" fmla="val -8338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 with start/end dates and the size of the team</a:t>
            </a:r>
          </a:p>
        </p:txBody>
      </p:sp>
      <p:sp>
        <p:nvSpPr>
          <p:cNvPr id="15" name="Oval 14"/>
          <p:cNvSpPr/>
          <p:nvPr/>
        </p:nvSpPr>
        <p:spPr bwMode="auto">
          <a:xfrm>
            <a:off x="3276600" y="3048000"/>
            <a:ext cx="2057400" cy="6858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1905000" y="3048000"/>
            <a:ext cx="1143000" cy="6858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 name="Rounded Rectangular Callout 8"/>
          <p:cNvSpPr/>
          <p:nvPr/>
        </p:nvSpPr>
        <p:spPr bwMode="auto">
          <a:xfrm>
            <a:off x="5410200" y="3124200"/>
            <a:ext cx="3581400" cy="1752600"/>
          </a:xfrm>
          <a:prstGeom prst="wedgeRoundRectCallout">
            <a:avLst>
              <a:gd name="adj1" fmla="val -67167"/>
              <a:gd name="adj2" fmla="val 3681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product owner can use the velocity of the team to help plan for upcoming sprints</a:t>
            </a:r>
          </a:p>
        </p:txBody>
      </p:sp>
      <p:grpSp>
        <p:nvGrpSpPr>
          <p:cNvPr id="13" name="Group 12"/>
          <p:cNvGrpSpPr/>
          <p:nvPr/>
        </p:nvGrpSpPr>
        <p:grpSpPr>
          <a:xfrm>
            <a:off x="1981200" y="6038850"/>
            <a:ext cx="6324600" cy="609600"/>
            <a:chOff x="1981200" y="6038850"/>
            <a:chExt cx="6324600" cy="609600"/>
          </a:xfrm>
        </p:grpSpPr>
        <p:pic>
          <p:nvPicPr>
            <p:cNvPr id="6146" name="Picture 2"/>
            <p:cNvPicPr>
              <a:picLocks noChangeAspect="1" noChangeArrowheads="1"/>
            </p:cNvPicPr>
            <p:nvPr/>
          </p:nvPicPr>
          <p:blipFill>
            <a:blip r:embed="rId4"/>
            <a:srcRect/>
            <a:stretch>
              <a:fillRect/>
            </a:stretch>
          </p:blipFill>
          <p:spPr bwMode="auto">
            <a:xfrm>
              <a:off x="1981200" y="6093150"/>
              <a:ext cx="6324600" cy="536250"/>
            </a:xfrm>
            <a:prstGeom prst="rect">
              <a:avLst/>
            </a:prstGeom>
            <a:ln>
              <a:noFill/>
            </a:ln>
            <a:effectLst>
              <a:outerShdw blurRad="190500" algn="tl" rotWithShape="0">
                <a:srgbClr val="000000">
                  <a:alpha val="70000"/>
                </a:srgbClr>
              </a:outerShdw>
            </a:effectLst>
          </p:spPr>
        </p:pic>
        <p:sp>
          <p:nvSpPr>
            <p:cNvPr id="12" name="Oval 11"/>
            <p:cNvSpPr/>
            <p:nvPr/>
          </p:nvSpPr>
          <p:spPr bwMode="auto">
            <a:xfrm>
              <a:off x="3924300" y="6038850"/>
              <a:ext cx="2057400" cy="609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990601"/>
            <a:ext cx="1600200" cy="26918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16">
                                            <p:txEl>
                                              <p:charRg st="4294967295" end="4294967295"/>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1" animBg="1"/>
      <p:bldP spid="15" grpId="1" animBg="1"/>
      <p:bldP spid="16"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81000" y="1411552"/>
            <a:ext cx="8458200" cy="5287601"/>
          </a:xfrm>
        </p:spPr>
        <p:txBody>
          <a:bodyPr/>
          <a:lstStyle/>
          <a:p>
            <a:r>
              <a:rPr lang="en-US" dirty="0" smtClean="0"/>
              <a:t>Scrum with TFS 2010 using MSF for Agile 5.0</a:t>
            </a:r>
          </a:p>
          <a:p>
            <a:pPr lvl="1"/>
            <a:r>
              <a:rPr lang="en-US" dirty="0" smtClean="0"/>
              <a:t>Planning the Project</a:t>
            </a:r>
          </a:p>
          <a:p>
            <a:pPr lvl="2"/>
            <a:r>
              <a:rPr lang="en-US" dirty="0" smtClean="0"/>
              <a:t>How do you plan the project?</a:t>
            </a:r>
          </a:p>
          <a:p>
            <a:pPr lvl="2"/>
            <a:r>
              <a:rPr lang="en-US" dirty="0" smtClean="0"/>
              <a:t>Project planning in TFS 2010</a:t>
            </a:r>
          </a:p>
          <a:p>
            <a:pPr lvl="1"/>
            <a:r>
              <a:rPr lang="en-US" dirty="0" smtClean="0"/>
              <a:t>Planning a Sprint</a:t>
            </a:r>
          </a:p>
          <a:p>
            <a:pPr lvl="2"/>
            <a:r>
              <a:rPr lang="en-US" dirty="0" smtClean="0"/>
              <a:t>What is sprint planning?</a:t>
            </a:r>
          </a:p>
          <a:p>
            <a:pPr lvl="2"/>
            <a:r>
              <a:rPr lang="en-US" dirty="0" smtClean="0"/>
              <a:t>Sprint planning in TFS 2010</a:t>
            </a:r>
          </a:p>
          <a:p>
            <a:pPr lvl="1"/>
            <a:r>
              <a:rPr lang="en-US" dirty="0" smtClean="0"/>
              <a:t>Running a Sprint</a:t>
            </a:r>
          </a:p>
          <a:p>
            <a:pPr lvl="2"/>
            <a:r>
              <a:rPr lang="en-US" dirty="0" smtClean="0"/>
              <a:t>How do you run a sprint?</a:t>
            </a:r>
          </a:p>
          <a:p>
            <a:pPr lvl="2"/>
            <a:r>
              <a:rPr lang="en-US" dirty="0" smtClean="0"/>
              <a:t>Running a sprint in TFS 2010</a:t>
            </a:r>
          </a:p>
          <a:p>
            <a:endParaRPr lang="en-US" dirty="0" smtClean="0"/>
          </a:p>
        </p:txBody>
      </p:sp>
      <p:pic>
        <p:nvPicPr>
          <p:cNvPr id="4098" name="Picture 2" descr="C:\Users\abjork\AppData\Local\Microsoft\Windows\Temporary Internet Files\Content.IE5\H6N9WTTJ\MCj04421390000[1].png"/>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666750" y="1828800"/>
            <a:ext cx="552450" cy="563802"/>
          </a:xfrm>
          <a:prstGeom prst="rect">
            <a:avLst/>
          </a:prstGeom>
          <a:noFill/>
        </p:spPr>
      </p:pic>
      <p:pic>
        <p:nvPicPr>
          <p:cNvPr id="7" name="Picture 2" descr="C:\Users\abjork\AppData\Local\Microsoft\Windows\Temporary Internet Files\Content.IE5\A1Q8OQGT\MCj04421440000[1].png"/>
          <p:cNvPicPr>
            <a:picLocks noChangeAspect="1" noChangeArrowheads="1"/>
          </p:cNvPicPr>
          <p:nvPr/>
        </p:nvPicPr>
        <p:blipFill>
          <a:blip r:embed="rId4">
            <a:duotone>
              <a:prstClr val="black"/>
              <a:schemeClr val="accent3">
                <a:tint val="45000"/>
                <a:satMod val="400000"/>
              </a:schemeClr>
            </a:duotone>
          </a:blip>
          <a:srcRect/>
          <a:stretch>
            <a:fillRect/>
          </a:stretch>
        </p:blipFill>
        <p:spPr bwMode="auto">
          <a:xfrm>
            <a:off x="680204" y="3090672"/>
            <a:ext cx="548521" cy="56692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Sprint Planning?</a:t>
            </a:r>
            <a:endParaRPr lang="en-US" dirty="0"/>
          </a:p>
        </p:txBody>
      </p:sp>
      <p:sp>
        <p:nvSpPr>
          <p:cNvPr id="6" name="Text Placeholder 5"/>
          <p:cNvSpPr>
            <a:spLocks noGrp="1"/>
          </p:cNvSpPr>
          <p:nvPr>
            <p:ph type="body" sz="quarter" idx="10"/>
          </p:nvPr>
        </p:nvSpPr>
        <p:spPr>
          <a:xfrm>
            <a:off x="381000" y="1411552"/>
            <a:ext cx="8382000" cy="2412968"/>
          </a:xfrm>
        </p:spPr>
        <p:txBody>
          <a:bodyPr/>
          <a:lstStyle/>
          <a:p>
            <a:r>
              <a:rPr lang="en-US" dirty="0" smtClean="0"/>
              <a:t>The product owner and the team add user stories to the sprint</a:t>
            </a:r>
          </a:p>
          <a:p>
            <a:r>
              <a:rPr lang="en-US" dirty="0" smtClean="0"/>
              <a:t>Each story is decomposed into tasks</a:t>
            </a:r>
          </a:p>
          <a:p>
            <a:r>
              <a:rPr lang="en-US" dirty="0" smtClean="0"/>
              <a:t>The team makes a commitment to each user story</a:t>
            </a:r>
            <a:endParaRPr lang="en-US"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92" name="TextBox 91"/>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96" name="Straight Connector 95"/>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6" name="Picture 4" descr="C:\Users\abjork\AppData\Local\Microsoft\Windows\Temporary Internet Files\Content.IE5\QF7FN2HY\MCj03983830000[1].wmf"/>
          <p:cNvPicPr>
            <a:picLocks noChangeAspect="1" noChangeArrowheads="1"/>
          </p:cNvPicPr>
          <p:nvPr/>
        </p:nvPicPr>
        <p:blipFill>
          <a:blip r:embed="rId3"/>
          <a:srcRect/>
          <a:stretch>
            <a:fillRect/>
          </a:stretch>
        </p:blipFill>
        <p:spPr bwMode="auto">
          <a:xfrm>
            <a:off x="2895600" y="1447800"/>
            <a:ext cx="1979612" cy="1527175"/>
          </a:xfrm>
          <a:prstGeom prst="rect">
            <a:avLst/>
          </a:prstGeom>
          <a:noFill/>
        </p:spPr>
      </p:pic>
      <p:sp>
        <p:nvSpPr>
          <p:cNvPr id="2" name="Title 1"/>
          <p:cNvSpPr>
            <a:spLocks noGrp="1"/>
          </p:cNvSpPr>
          <p:nvPr>
            <p:ph type="title"/>
          </p:nvPr>
        </p:nvSpPr>
        <p:spPr/>
        <p:txBody>
          <a:bodyPr/>
          <a:lstStyle/>
          <a:p>
            <a:r>
              <a:rPr lang="en-US" dirty="0" smtClean="0"/>
              <a:t>Planning a Sprint</a:t>
            </a:r>
            <a:endParaRPr lang="en-US" dirty="0"/>
          </a:p>
        </p:txBody>
      </p:sp>
      <p:sp>
        <p:nvSpPr>
          <p:cNvPr id="27" name="Rounded Rectangle 26"/>
          <p:cNvSpPr/>
          <p:nvPr/>
        </p:nvSpPr>
        <p:spPr bwMode="auto">
          <a:xfrm>
            <a:off x="5181600" y="2438400"/>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5181600" y="2895600"/>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9" name="Rounded Rectangle 28"/>
          <p:cNvSpPr/>
          <p:nvPr/>
        </p:nvSpPr>
        <p:spPr bwMode="auto">
          <a:xfrm>
            <a:off x="5181600" y="3352800"/>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nvGrpSpPr>
          <p:cNvPr id="30" name="Group 29"/>
          <p:cNvGrpSpPr/>
          <p:nvPr/>
        </p:nvGrpSpPr>
        <p:grpSpPr>
          <a:xfrm>
            <a:off x="7010400" y="2438400"/>
            <a:ext cx="1371600" cy="838200"/>
            <a:chOff x="7391403" y="2571750"/>
            <a:chExt cx="1371600" cy="838200"/>
          </a:xfrm>
        </p:grpSpPr>
        <p:sp>
          <p:nvSpPr>
            <p:cNvPr id="31" name="Rounded Rectangle 30"/>
            <p:cNvSpPr/>
            <p:nvPr/>
          </p:nvSpPr>
          <p:spPr bwMode="auto">
            <a:xfrm>
              <a:off x="7391403" y="2571750"/>
              <a:ext cx="914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7391403" y="2743200"/>
              <a:ext cx="13716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3" name="Rounded Rectangle 32"/>
            <p:cNvSpPr/>
            <p:nvPr/>
          </p:nvSpPr>
          <p:spPr bwMode="auto">
            <a:xfrm>
              <a:off x="7391403" y="291465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4" name="Rounded Rectangle 33"/>
            <p:cNvSpPr/>
            <p:nvPr/>
          </p:nvSpPr>
          <p:spPr bwMode="auto">
            <a:xfrm>
              <a:off x="7391403" y="3086100"/>
              <a:ext cx="5486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5" name="Rounded Rectangle 34"/>
            <p:cNvSpPr/>
            <p:nvPr/>
          </p:nvSpPr>
          <p:spPr bwMode="auto">
            <a:xfrm>
              <a:off x="7391403" y="325755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36" name="Group 35"/>
          <p:cNvGrpSpPr/>
          <p:nvPr/>
        </p:nvGrpSpPr>
        <p:grpSpPr>
          <a:xfrm>
            <a:off x="7010403" y="5486400"/>
            <a:ext cx="1097280" cy="838200"/>
            <a:chOff x="7391403" y="5486400"/>
            <a:chExt cx="1097280" cy="838200"/>
          </a:xfrm>
        </p:grpSpPr>
        <p:sp>
          <p:nvSpPr>
            <p:cNvPr id="37" name="Rounded Rectangle 36"/>
            <p:cNvSpPr/>
            <p:nvPr/>
          </p:nvSpPr>
          <p:spPr bwMode="auto">
            <a:xfrm>
              <a:off x="7391403" y="548640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8" name="Rounded Rectangle 37"/>
            <p:cNvSpPr/>
            <p:nvPr/>
          </p:nvSpPr>
          <p:spPr bwMode="auto">
            <a:xfrm>
              <a:off x="7391403" y="5657850"/>
              <a:ext cx="2743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9" name="Rounded Rectangle 38"/>
            <p:cNvSpPr/>
            <p:nvPr/>
          </p:nvSpPr>
          <p:spPr bwMode="auto">
            <a:xfrm>
              <a:off x="7391403" y="5829300"/>
              <a:ext cx="6400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0" name="Rounded Rectangle 39"/>
            <p:cNvSpPr/>
            <p:nvPr/>
          </p:nvSpPr>
          <p:spPr bwMode="auto">
            <a:xfrm>
              <a:off x="7391403" y="600075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1" name="Rounded Rectangle 40"/>
            <p:cNvSpPr/>
            <p:nvPr/>
          </p:nvSpPr>
          <p:spPr bwMode="auto">
            <a:xfrm>
              <a:off x="7391403" y="6172200"/>
              <a:ext cx="10058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42" name="Group 41"/>
          <p:cNvGrpSpPr/>
          <p:nvPr/>
        </p:nvGrpSpPr>
        <p:grpSpPr>
          <a:xfrm>
            <a:off x="7010400" y="3371850"/>
            <a:ext cx="1295403" cy="2038350"/>
            <a:chOff x="7391400" y="3429000"/>
            <a:chExt cx="1295403" cy="2038350"/>
          </a:xfrm>
        </p:grpSpPr>
        <p:sp>
          <p:nvSpPr>
            <p:cNvPr id="43" name="Rounded Rectangle 42"/>
            <p:cNvSpPr/>
            <p:nvPr/>
          </p:nvSpPr>
          <p:spPr bwMode="auto">
            <a:xfrm>
              <a:off x="7391403" y="5314950"/>
              <a:ext cx="5486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4" name="Rounded Rectangle 43"/>
            <p:cNvSpPr/>
            <p:nvPr/>
          </p:nvSpPr>
          <p:spPr bwMode="auto">
            <a:xfrm>
              <a:off x="7391403" y="3429000"/>
              <a:ext cx="6400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5" name="Rounded Rectangle 44"/>
            <p:cNvSpPr/>
            <p:nvPr/>
          </p:nvSpPr>
          <p:spPr bwMode="auto">
            <a:xfrm>
              <a:off x="7391403" y="3600450"/>
              <a:ext cx="4572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6" name="Rounded Rectangle 45"/>
            <p:cNvSpPr/>
            <p:nvPr/>
          </p:nvSpPr>
          <p:spPr bwMode="auto">
            <a:xfrm>
              <a:off x="7391403" y="3771900"/>
              <a:ext cx="1295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7" name="Rounded Rectangle 46"/>
            <p:cNvSpPr/>
            <p:nvPr/>
          </p:nvSpPr>
          <p:spPr bwMode="auto">
            <a:xfrm>
              <a:off x="7391400" y="3943350"/>
              <a:ext cx="11887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8" name="Rounded Rectangle 47"/>
            <p:cNvSpPr/>
            <p:nvPr/>
          </p:nvSpPr>
          <p:spPr bwMode="auto">
            <a:xfrm>
              <a:off x="7391403" y="4114800"/>
              <a:ext cx="11887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9" name="Rounded Rectangle 48"/>
            <p:cNvSpPr/>
            <p:nvPr/>
          </p:nvSpPr>
          <p:spPr bwMode="auto">
            <a:xfrm>
              <a:off x="7391403" y="4286250"/>
              <a:ext cx="1828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0" name="Rounded Rectangle 49"/>
            <p:cNvSpPr/>
            <p:nvPr/>
          </p:nvSpPr>
          <p:spPr bwMode="auto">
            <a:xfrm>
              <a:off x="7391403" y="4457700"/>
              <a:ext cx="5486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1" name="Rounded Rectangle 50"/>
            <p:cNvSpPr/>
            <p:nvPr/>
          </p:nvSpPr>
          <p:spPr bwMode="auto">
            <a:xfrm>
              <a:off x="7391403" y="462915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2" name="Rounded Rectangle 51"/>
            <p:cNvSpPr/>
            <p:nvPr/>
          </p:nvSpPr>
          <p:spPr bwMode="auto">
            <a:xfrm>
              <a:off x="7391403" y="4800600"/>
              <a:ext cx="914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3" name="Rounded Rectangle 52"/>
            <p:cNvSpPr/>
            <p:nvPr/>
          </p:nvSpPr>
          <p:spPr bwMode="auto">
            <a:xfrm>
              <a:off x="7391403" y="4972050"/>
              <a:ext cx="914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4" name="Rounded Rectangle 53"/>
            <p:cNvSpPr/>
            <p:nvPr/>
          </p:nvSpPr>
          <p:spPr bwMode="auto">
            <a:xfrm>
              <a:off x="7391403" y="514350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55" name="TextBox 54"/>
          <p:cNvSpPr txBox="1"/>
          <p:nvPr/>
        </p:nvSpPr>
        <p:spPr>
          <a:xfrm>
            <a:off x="5029200" y="1905000"/>
            <a:ext cx="1600200" cy="369332"/>
          </a:xfrm>
          <a:prstGeom prst="rect">
            <a:avLst/>
          </a:prstGeom>
          <a:noFill/>
        </p:spPr>
        <p:txBody>
          <a:bodyPr wrap="square" rtlCol="0">
            <a:spAutoFit/>
          </a:bodyPr>
          <a:lstStyle/>
          <a:p>
            <a:r>
              <a:rPr lang="en-US" dirty="0" smtClean="0">
                <a:solidFill>
                  <a:sysClr val="windowText" lastClr="000000"/>
                </a:solidFill>
              </a:rPr>
              <a:t>User Stories</a:t>
            </a:r>
          </a:p>
        </p:txBody>
      </p:sp>
      <p:cxnSp>
        <p:nvCxnSpPr>
          <p:cNvPr id="56" name="Straight Connector 55"/>
          <p:cNvCxnSpPr/>
          <p:nvPr/>
        </p:nvCxnSpPr>
        <p:spPr>
          <a:xfrm>
            <a:off x="5029200" y="2286000"/>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H="1" flipV="1">
            <a:off x="5410200" y="3657600"/>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858000" y="1905000"/>
            <a:ext cx="1606034" cy="369332"/>
          </a:xfrm>
          <a:prstGeom prst="rect">
            <a:avLst/>
          </a:prstGeom>
          <a:noFill/>
        </p:spPr>
        <p:txBody>
          <a:bodyPr wrap="square" rtlCol="0">
            <a:spAutoFit/>
          </a:bodyPr>
          <a:lstStyle/>
          <a:p>
            <a:r>
              <a:rPr lang="en-US" dirty="0" smtClean="0">
                <a:solidFill>
                  <a:sysClr val="windowText" lastClr="000000"/>
                </a:solidFill>
              </a:rPr>
              <a:t>Tasks (hours)</a:t>
            </a:r>
          </a:p>
        </p:txBody>
      </p:sp>
      <p:sp>
        <p:nvSpPr>
          <p:cNvPr id="59" name="Rectangle 58"/>
          <p:cNvSpPr/>
          <p:nvPr/>
        </p:nvSpPr>
        <p:spPr>
          <a:xfrm>
            <a:off x="4953000" y="1295400"/>
            <a:ext cx="2479333" cy="461665"/>
          </a:xfrm>
          <a:prstGeom prst="rect">
            <a:avLst/>
          </a:prstGeom>
        </p:spPr>
        <p:txBody>
          <a:bodyPr wrap="none">
            <a:spAutoFit/>
          </a:bodyPr>
          <a:lstStyle/>
          <a:p>
            <a:r>
              <a:rPr lang="en-US" sz="2400" dirty="0" smtClean="0">
                <a:solidFill>
                  <a:sysClr val="windowText" lastClr="000000"/>
                </a:solidFill>
                <a:latin typeface="Segoe UI" pitchFamily="34" charset="0"/>
                <a:cs typeface="Arial" charset="0"/>
              </a:rPr>
              <a:t>Iteration Backlog</a:t>
            </a:r>
          </a:p>
        </p:txBody>
      </p:sp>
      <p:cxnSp>
        <p:nvCxnSpPr>
          <p:cNvPr id="64" name="Straight Arrow Connector 63"/>
          <p:cNvCxnSpPr/>
          <p:nvPr/>
        </p:nvCxnSpPr>
        <p:spPr>
          <a:xfrm>
            <a:off x="1981200" y="2590800"/>
            <a:ext cx="30480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362200" y="3048000"/>
            <a:ext cx="26670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1905000" y="3505200"/>
            <a:ext cx="31242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019800" y="2590800"/>
            <a:ext cx="8382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400800" y="3124200"/>
            <a:ext cx="457200" cy="3048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16200000" flipH="1">
            <a:off x="5524500" y="4076700"/>
            <a:ext cx="1828800" cy="8382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82" name="Explosion 1 81"/>
          <p:cNvSpPr/>
          <p:nvPr/>
        </p:nvSpPr>
        <p:spPr bwMode="auto">
          <a:xfrm>
            <a:off x="6858000" y="3581400"/>
            <a:ext cx="1905000" cy="1219200"/>
          </a:xfrm>
          <a:prstGeom prst="irregularSeal1">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val="FFFFFF"/>
                </a:solidFill>
                <a:effectLst>
                  <a:outerShdw blurRad="38100" dist="38100" dir="2700000" algn="tl">
                    <a:srgbClr val="000000">
                      <a:alpha val="43137"/>
                    </a:srgbClr>
                  </a:outerShdw>
                </a:effectLst>
                <a:latin typeface="Segoe" pitchFamily="34" charset="0"/>
              </a:rPr>
              <a:t>Commit</a:t>
            </a:r>
            <a:r>
              <a:rPr lang="en-US" sz="2300" dirty="0" smtClean="0">
                <a:solidFill>
                  <a:srgbClr val="FFFFFF"/>
                </a:solidFill>
                <a:effectLst>
                  <a:outerShdw blurRad="38100" dist="38100" dir="2700000" algn="tl">
                    <a:srgbClr val="000000">
                      <a:alpha val="43137"/>
                    </a:srgbClr>
                  </a:outerShdw>
                </a:effectLst>
                <a:latin typeface="Segoe" pitchFamily="34" charset="0"/>
              </a:rPr>
              <a:t>!</a:t>
            </a:r>
          </a:p>
        </p:txBody>
      </p:sp>
      <p:sp>
        <p:nvSpPr>
          <p:cNvPr id="84" name="Explosion 1 83"/>
          <p:cNvSpPr/>
          <p:nvPr/>
        </p:nvSpPr>
        <p:spPr bwMode="auto">
          <a:xfrm>
            <a:off x="6858000" y="2209800"/>
            <a:ext cx="1905000" cy="1219200"/>
          </a:xfrm>
          <a:prstGeom prst="irregularSeal1">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val="FFFFFF"/>
                </a:solidFill>
                <a:effectLst>
                  <a:outerShdw blurRad="38100" dist="38100" dir="2700000" algn="tl">
                    <a:srgbClr val="000000">
                      <a:alpha val="43137"/>
                    </a:srgbClr>
                  </a:outerShdw>
                </a:effectLst>
                <a:latin typeface="Segoe" pitchFamily="34" charset="0"/>
              </a:rPr>
              <a:t>Commit</a:t>
            </a:r>
            <a:r>
              <a:rPr lang="en-US" sz="2300" dirty="0" smtClean="0">
                <a:solidFill>
                  <a:srgbClr val="FFFFFF"/>
                </a:solidFill>
                <a:effectLst>
                  <a:outerShdw blurRad="38100" dist="38100" dir="2700000" algn="tl">
                    <a:srgbClr val="000000">
                      <a:alpha val="43137"/>
                    </a:srgbClr>
                  </a:outerShdw>
                </a:effectLst>
                <a:latin typeface="Segoe" pitchFamily="34" charset="0"/>
              </a:rPr>
              <a:t>!</a:t>
            </a:r>
          </a:p>
        </p:txBody>
      </p:sp>
      <p:grpSp>
        <p:nvGrpSpPr>
          <p:cNvPr id="80" name="Group 79"/>
          <p:cNvGrpSpPr/>
          <p:nvPr/>
        </p:nvGrpSpPr>
        <p:grpSpPr>
          <a:xfrm>
            <a:off x="609600" y="2438400"/>
            <a:ext cx="1097280" cy="3124200"/>
            <a:chOff x="609600" y="2438400"/>
            <a:chExt cx="1097280" cy="3124200"/>
          </a:xfrm>
        </p:grpSpPr>
        <p:grpSp>
          <p:nvGrpSpPr>
            <p:cNvPr id="63" name="Group 27"/>
            <p:cNvGrpSpPr/>
            <p:nvPr/>
          </p:nvGrpSpPr>
          <p:grpSpPr>
            <a:xfrm>
              <a:off x="609600" y="2438400"/>
              <a:ext cx="1097280" cy="3124200"/>
              <a:chOff x="908566" y="2139434"/>
              <a:chExt cx="1097280" cy="3124200"/>
            </a:xfrm>
          </p:grpSpPr>
          <p:sp>
            <p:nvSpPr>
              <p:cNvPr id="65" name="Rounded Rectangle 64"/>
              <p:cNvSpPr/>
              <p:nvPr/>
            </p:nvSpPr>
            <p:spPr bwMode="auto">
              <a:xfrm>
                <a:off x="908566" y="21394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7" name="Rounded Rectangle 66"/>
              <p:cNvSpPr/>
              <p:nvPr/>
            </p:nvSpPr>
            <p:spPr bwMode="auto">
              <a:xfrm>
                <a:off x="908566" y="2596634"/>
                <a:ext cx="109728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2" name="Rounded Rectangle 71"/>
              <p:cNvSpPr/>
              <p:nvPr/>
            </p:nvSpPr>
            <p:spPr bwMode="auto">
              <a:xfrm>
                <a:off x="908566" y="3511034"/>
                <a:ext cx="457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4" name="Rounded Rectangle 73"/>
              <p:cNvSpPr/>
              <p:nvPr/>
            </p:nvSpPr>
            <p:spPr bwMode="auto">
              <a:xfrm>
                <a:off x="908566" y="30538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7" name="Rounded Rectangle 76"/>
              <p:cNvSpPr/>
              <p:nvPr/>
            </p:nvSpPr>
            <p:spPr bwMode="auto">
              <a:xfrm>
                <a:off x="908566" y="4425434"/>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8" name="Rounded Rectangle 77"/>
              <p:cNvSpPr/>
              <p:nvPr/>
            </p:nvSpPr>
            <p:spPr bwMode="auto">
              <a:xfrm>
                <a:off x="908566" y="4882634"/>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79" name="Rounded Rectangle 78"/>
            <p:cNvSpPr/>
            <p:nvPr/>
          </p:nvSpPr>
          <p:spPr bwMode="auto">
            <a:xfrm>
              <a:off x="609600" y="42672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81" name="8-Point Star 80"/>
          <p:cNvSpPr/>
          <p:nvPr/>
        </p:nvSpPr>
        <p:spPr bwMode="auto">
          <a:xfrm>
            <a:off x="1447800" y="24384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3</a:t>
            </a:r>
          </a:p>
        </p:txBody>
      </p:sp>
      <p:sp>
        <p:nvSpPr>
          <p:cNvPr id="83" name="8-Point Star 82"/>
          <p:cNvSpPr/>
          <p:nvPr/>
        </p:nvSpPr>
        <p:spPr bwMode="auto">
          <a:xfrm>
            <a:off x="1828800" y="28956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3</a:t>
            </a:r>
          </a:p>
        </p:txBody>
      </p:sp>
      <p:sp>
        <p:nvSpPr>
          <p:cNvPr id="85" name="8-Point Star 84"/>
          <p:cNvSpPr/>
          <p:nvPr/>
        </p:nvSpPr>
        <p:spPr bwMode="auto">
          <a:xfrm>
            <a:off x="1447800" y="33528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3</a:t>
            </a:r>
          </a:p>
        </p:txBody>
      </p:sp>
      <p:sp>
        <p:nvSpPr>
          <p:cNvPr id="90" name="Explosion 1 89"/>
          <p:cNvSpPr/>
          <p:nvPr/>
        </p:nvSpPr>
        <p:spPr bwMode="auto">
          <a:xfrm>
            <a:off x="6858000" y="5029200"/>
            <a:ext cx="1905000" cy="1219200"/>
          </a:xfrm>
          <a:prstGeom prst="irregularSeal1">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val="FFFFFF"/>
                </a:solidFill>
                <a:effectLst>
                  <a:outerShdw blurRad="38100" dist="38100" dir="2700000" algn="tl">
                    <a:srgbClr val="000000">
                      <a:alpha val="43137"/>
                    </a:srgbClr>
                  </a:outerShdw>
                </a:effectLst>
                <a:latin typeface="Segoe" pitchFamily="34" charset="0"/>
              </a:rPr>
              <a:t>Can’t Commit</a:t>
            </a:r>
            <a:r>
              <a:rPr lang="en-US" sz="2300" dirty="0" smtClean="0">
                <a:solidFill>
                  <a:srgbClr val="FFFFFF"/>
                </a:solidFill>
                <a:effectLst>
                  <a:outerShdw blurRad="38100" dist="38100" dir="2700000" algn="tl">
                    <a:srgbClr val="000000">
                      <a:alpha val="43137"/>
                    </a:srgbClr>
                  </a:outerShdw>
                </a:effectLst>
                <a:latin typeface="Segoe" pitchFamily="34" charset="0"/>
              </a:rPr>
              <a:t>!</a:t>
            </a:r>
          </a:p>
        </p:txBody>
      </p:sp>
      <p:sp>
        <p:nvSpPr>
          <p:cNvPr id="94" name="Rounded Rectangular Callout 93"/>
          <p:cNvSpPr/>
          <p:nvPr/>
        </p:nvSpPr>
        <p:spPr bwMode="auto">
          <a:xfrm>
            <a:off x="4724400" y="3352800"/>
            <a:ext cx="2667000" cy="1524000"/>
          </a:xfrm>
          <a:prstGeom prst="wedgeRoundRectCallout">
            <a:avLst>
              <a:gd name="adj1" fmla="val 36931"/>
              <a:gd name="adj2" fmla="val -80602"/>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breaks down each story into tasks</a:t>
            </a:r>
          </a:p>
        </p:txBody>
      </p:sp>
      <p:sp>
        <p:nvSpPr>
          <p:cNvPr id="75" name="Rounded Rectangle 74"/>
          <p:cNvSpPr/>
          <p:nvPr/>
        </p:nvSpPr>
        <p:spPr bwMode="auto">
          <a:xfrm>
            <a:off x="5181600" y="3352800"/>
            <a:ext cx="73152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1" name="Rounded Rectangular Callout 90"/>
          <p:cNvSpPr/>
          <p:nvPr/>
        </p:nvSpPr>
        <p:spPr bwMode="auto">
          <a:xfrm>
            <a:off x="2286000" y="2895600"/>
            <a:ext cx="2743200" cy="1905000"/>
          </a:xfrm>
          <a:prstGeom prst="wedgeRoundRectCallout">
            <a:avLst>
              <a:gd name="adj1" fmla="val 64940"/>
              <a:gd name="adj2" fmla="val -17762"/>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thinks this story is more work than they can commit to…</a:t>
            </a:r>
          </a:p>
        </p:txBody>
      </p:sp>
      <p:sp>
        <p:nvSpPr>
          <p:cNvPr id="70" name="Rounded Rectangle 69"/>
          <p:cNvSpPr/>
          <p:nvPr/>
        </p:nvSpPr>
        <p:spPr bwMode="auto">
          <a:xfrm>
            <a:off x="609600" y="3352800"/>
            <a:ext cx="73152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5" name="Rounded Rectangular Callout 94"/>
          <p:cNvSpPr/>
          <p:nvPr/>
        </p:nvSpPr>
        <p:spPr bwMode="auto">
          <a:xfrm>
            <a:off x="3657600" y="2286000"/>
            <a:ext cx="2514600" cy="1752600"/>
          </a:xfrm>
          <a:prstGeom prst="wedgeRoundRectCallout">
            <a:avLst>
              <a:gd name="adj1" fmla="val 75407"/>
              <a:gd name="adj2" fmla="val -25780"/>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Based on estimates the team commits to each story</a:t>
            </a:r>
          </a:p>
        </p:txBody>
      </p:sp>
      <p:sp>
        <p:nvSpPr>
          <p:cNvPr id="93" name="Rounded Rectangular Callout 92"/>
          <p:cNvSpPr/>
          <p:nvPr/>
        </p:nvSpPr>
        <p:spPr bwMode="auto">
          <a:xfrm>
            <a:off x="3657600" y="3048000"/>
            <a:ext cx="3733800" cy="1828800"/>
          </a:xfrm>
          <a:prstGeom prst="wedgeRoundRectCallout">
            <a:avLst>
              <a:gd name="adj1" fmla="val -38482"/>
              <a:gd name="adj2" fmla="val -7419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During the sprint planning meeting, the product owner and the team add User Stories to the sprint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9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82" grpId="0" animBg="1"/>
      <p:bldP spid="84" grpId="0" animBg="1"/>
      <p:bldP spid="90" grpId="0" animBg="1"/>
      <p:bldP spid="94" grpId="0" animBg="1"/>
      <p:bldP spid="94" grpId="1" animBg="1"/>
      <p:bldP spid="75" grpId="0" animBg="1"/>
      <p:bldP spid="91" grpId="0" animBg="1"/>
      <p:bldP spid="70" grpId="0" animBg="1"/>
      <p:bldP spid="95" grpId="0" animBg="1"/>
      <p:bldP spid="95" grpId="1" animBg="1"/>
      <p:bldP spid="93" grpId="0" animBg="1"/>
      <p:bldP spid="9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97" name="TextBox 96"/>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99" name="Straight Connector 98"/>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029200" y="1905000"/>
            <a:ext cx="1600200" cy="369332"/>
          </a:xfrm>
          <a:prstGeom prst="rect">
            <a:avLst/>
          </a:prstGeom>
          <a:noFill/>
        </p:spPr>
        <p:txBody>
          <a:bodyPr wrap="square" rtlCol="0">
            <a:spAutoFit/>
          </a:bodyPr>
          <a:lstStyle/>
          <a:p>
            <a:r>
              <a:rPr lang="en-US" dirty="0" smtClean="0"/>
              <a:t>User Stories</a:t>
            </a:r>
          </a:p>
        </p:txBody>
      </p:sp>
      <p:cxnSp>
        <p:nvCxnSpPr>
          <p:cNvPr id="107" name="Straight Connector 106"/>
          <p:cNvCxnSpPr/>
          <p:nvPr/>
        </p:nvCxnSpPr>
        <p:spPr>
          <a:xfrm>
            <a:off x="5029200" y="2286000"/>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5400000" flipH="1" flipV="1">
            <a:off x="5410200" y="3657600"/>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6858000" y="1905000"/>
            <a:ext cx="1606034" cy="369332"/>
          </a:xfrm>
          <a:prstGeom prst="rect">
            <a:avLst/>
          </a:prstGeom>
          <a:noFill/>
        </p:spPr>
        <p:txBody>
          <a:bodyPr wrap="square" rtlCol="0">
            <a:spAutoFit/>
          </a:bodyPr>
          <a:lstStyle/>
          <a:p>
            <a:r>
              <a:rPr lang="en-US" dirty="0" smtClean="0"/>
              <a:t>Tasks (hours)</a:t>
            </a:r>
          </a:p>
        </p:txBody>
      </p:sp>
      <p:sp>
        <p:nvSpPr>
          <p:cNvPr id="110" name="Rectangle 109"/>
          <p:cNvSpPr/>
          <p:nvPr/>
        </p:nvSpPr>
        <p:spPr>
          <a:xfrm>
            <a:off x="4953000" y="1295400"/>
            <a:ext cx="2479333" cy="461665"/>
          </a:xfrm>
          <a:prstGeom prst="rect">
            <a:avLst/>
          </a:prstGeom>
        </p:spPr>
        <p:txBody>
          <a:bodyPr wrap="none">
            <a:spAutoFit/>
          </a:bodyPr>
          <a:lstStyle/>
          <a:p>
            <a:r>
              <a:rPr lang="en-US" sz="2400" dirty="0" smtClean="0">
                <a:solidFill>
                  <a:schemeClr val="bg1"/>
                </a:solidFill>
                <a:latin typeface="Segoe UI" pitchFamily="34" charset="0"/>
                <a:cs typeface="Arial" charset="0"/>
              </a:rPr>
              <a:t>Iteration Backlog</a:t>
            </a:r>
          </a:p>
        </p:txBody>
      </p:sp>
      <p:sp>
        <p:nvSpPr>
          <p:cNvPr id="2" name="Title 1"/>
          <p:cNvSpPr>
            <a:spLocks noGrp="1"/>
          </p:cNvSpPr>
          <p:nvPr>
            <p:ph type="title"/>
          </p:nvPr>
        </p:nvSpPr>
        <p:spPr/>
        <p:txBody>
          <a:bodyPr/>
          <a:lstStyle/>
          <a:p>
            <a:r>
              <a:rPr lang="en-US" dirty="0" smtClean="0"/>
              <a:t>Planning a Sprint</a:t>
            </a:r>
            <a:endParaRPr lang="en-US" dirty="0"/>
          </a:p>
        </p:txBody>
      </p:sp>
      <p:sp>
        <p:nvSpPr>
          <p:cNvPr id="27" name="Rounded Rectangle 26"/>
          <p:cNvSpPr/>
          <p:nvPr/>
        </p:nvSpPr>
        <p:spPr bwMode="auto">
          <a:xfrm>
            <a:off x="5181600" y="2438400"/>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5181600" y="2895600"/>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9" name="Rounded Rectangle 28"/>
          <p:cNvSpPr/>
          <p:nvPr/>
        </p:nvSpPr>
        <p:spPr bwMode="auto">
          <a:xfrm>
            <a:off x="5181600" y="3352800"/>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nvGrpSpPr>
          <p:cNvPr id="4" name="Group 29"/>
          <p:cNvGrpSpPr/>
          <p:nvPr/>
        </p:nvGrpSpPr>
        <p:grpSpPr>
          <a:xfrm>
            <a:off x="7010400" y="2438400"/>
            <a:ext cx="1371600" cy="838200"/>
            <a:chOff x="7391403" y="2571750"/>
            <a:chExt cx="1371600" cy="838200"/>
          </a:xfrm>
        </p:grpSpPr>
        <p:sp>
          <p:nvSpPr>
            <p:cNvPr id="31" name="Rounded Rectangle 30"/>
            <p:cNvSpPr/>
            <p:nvPr/>
          </p:nvSpPr>
          <p:spPr bwMode="auto">
            <a:xfrm>
              <a:off x="7391403" y="2571750"/>
              <a:ext cx="914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7391403" y="2743200"/>
              <a:ext cx="13716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3" name="Rounded Rectangle 32"/>
            <p:cNvSpPr/>
            <p:nvPr/>
          </p:nvSpPr>
          <p:spPr bwMode="auto">
            <a:xfrm>
              <a:off x="7391403" y="291465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4" name="Rounded Rectangle 33"/>
            <p:cNvSpPr/>
            <p:nvPr/>
          </p:nvSpPr>
          <p:spPr bwMode="auto">
            <a:xfrm>
              <a:off x="7391403" y="3086100"/>
              <a:ext cx="5486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5" name="Rounded Rectangle 34"/>
            <p:cNvSpPr/>
            <p:nvPr/>
          </p:nvSpPr>
          <p:spPr bwMode="auto">
            <a:xfrm>
              <a:off x="7391403" y="325755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5" name="Group 35"/>
          <p:cNvGrpSpPr/>
          <p:nvPr/>
        </p:nvGrpSpPr>
        <p:grpSpPr>
          <a:xfrm>
            <a:off x="7010403" y="5486400"/>
            <a:ext cx="1097280" cy="838200"/>
            <a:chOff x="7391403" y="5486400"/>
            <a:chExt cx="1097280" cy="838200"/>
          </a:xfrm>
        </p:grpSpPr>
        <p:sp>
          <p:nvSpPr>
            <p:cNvPr id="37" name="Rounded Rectangle 36"/>
            <p:cNvSpPr/>
            <p:nvPr/>
          </p:nvSpPr>
          <p:spPr bwMode="auto">
            <a:xfrm>
              <a:off x="7391403" y="548640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8" name="Rounded Rectangle 37"/>
            <p:cNvSpPr/>
            <p:nvPr/>
          </p:nvSpPr>
          <p:spPr bwMode="auto">
            <a:xfrm>
              <a:off x="7391403" y="5657850"/>
              <a:ext cx="2743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9" name="Rounded Rectangle 38"/>
            <p:cNvSpPr/>
            <p:nvPr/>
          </p:nvSpPr>
          <p:spPr bwMode="auto">
            <a:xfrm>
              <a:off x="7391403" y="5829300"/>
              <a:ext cx="6400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0" name="Rounded Rectangle 39"/>
            <p:cNvSpPr/>
            <p:nvPr/>
          </p:nvSpPr>
          <p:spPr bwMode="auto">
            <a:xfrm>
              <a:off x="7391403" y="600075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1" name="Rounded Rectangle 40"/>
            <p:cNvSpPr/>
            <p:nvPr/>
          </p:nvSpPr>
          <p:spPr bwMode="auto">
            <a:xfrm>
              <a:off x="7391403" y="6172200"/>
              <a:ext cx="10058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6" name="Group 41"/>
          <p:cNvGrpSpPr/>
          <p:nvPr/>
        </p:nvGrpSpPr>
        <p:grpSpPr>
          <a:xfrm>
            <a:off x="7010400" y="3371850"/>
            <a:ext cx="1295403" cy="2038350"/>
            <a:chOff x="7391400" y="3429000"/>
            <a:chExt cx="1295403" cy="2038350"/>
          </a:xfrm>
        </p:grpSpPr>
        <p:sp>
          <p:nvSpPr>
            <p:cNvPr id="43" name="Rounded Rectangle 42"/>
            <p:cNvSpPr/>
            <p:nvPr/>
          </p:nvSpPr>
          <p:spPr bwMode="auto">
            <a:xfrm>
              <a:off x="7391403" y="5314950"/>
              <a:ext cx="5486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4" name="Rounded Rectangle 43"/>
            <p:cNvSpPr/>
            <p:nvPr/>
          </p:nvSpPr>
          <p:spPr bwMode="auto">
            <a:xfrm>
              <a:off x="7391403" y="3429000"/>
              <a:ext cx="6400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5" name="Rounded Rectangle 44"/>
            <p:cNvSpPr/>
            <p:nvPr/>
          </p:nvSpPr>
          <p:spPr bwMode="auto">
            <a:xfrm>
              <a:off x="7391403" y="3600450"/>
              <a:ext cx="4572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6" name="Rounded Rectangle 45"/>
            <p:cNvSpPr/>
            <p:nvPr/>
          </p:nvSpPr>
          <p:spPr bwMode="auto">
            <a:xfrm>
              <a:off x="7391403" y="3771900"/>
              <a:ext cx="1295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7" name="Rounded Rectangle 46"/>
            <p:cNvSpPr/>
            <p:nvPr/>
          </p:nvSpPr>
          <p:spPr bwMode="auto">
            <a:xfrm>
              <a:off x="7391400" y="3943350"/>
              <a:ext cx="11887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8" name="Rounded Rectangle 47"/>
            <p:cNvSpPr/>
            <p:nvPr/>
          </p:nvSpPr>
          <p:spPr bwMode="auto">
            <a:xfrm>
              <a:off x="7391403" y="4114800"/>
              <a:ext cx="11887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9" name="Rounded Rectangle 48"/>
            <p:cNvSpPr/>
            <p:nvPr/>
          </p:nvSpPr>
          <p:spPr bwMode="auto">
            <a:xfrm>
              <a:off x="7391403" y="4286250"/>
              <a:ext cx="1828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0" name="Rounded Rectangle 49"/>
            <p:cNvSpPr/>
            <p:nvPr/>
          </p:nvSpPr>
          <p:spPr bwMode="auto">
            <a:xfrm>
              <a:off x="7391403" y="4457700"/>
              <a:ext cx="5486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1" name="Rounded Rectangle 50"/>
            <p:cNvSpPr/>
            <p:nvPr/>
          </p:nvSpPr>
          <p:spPr bwMode="auto">
            <a:xfrm>
              <a:off x="7391403" y="462915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2" name="Rounded Rectangle 51"/>
            <p:cNvSpPr/>
            <p:nvPr/>
          </p:nvSpPr>
          <p:spPr bwMode="auto">
            <a:xfrm>
              <a:off x="7391403" y="4800600"/>
              <a:ext cx="914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3" name="Rounded Rectangle 52"/>
            <p:cNvSpPr/>
            <p:nvPr/>
          </p:nvSpPr>
          <p:spPr bwMode="auto">
            <a:xfrm>
              <a:off x="7391403" y="4972050"/>
              <a:ext cx="914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4" name="Rounded Rectangle 53"/>
            <p:cNvSpPr/>
            <p:nvPr/>
          </p:nvSpPr>
          <p:spPr bwMode="auto">
            <a:xfrm>
              <a:off x="7391403" y="514350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55" name="TextBox 54"/>
          <p:cNvSpPr txBox="1"/>
          <p:nvPr/>
        </p:nvSpPr>
        <p:spPr>
          <a:xfrm>
            <a:off x="5029200" y="1905000"/>
            <a:ext cx="1600200" cy="369332"/>
          </a:xfrm>
          <a:prstGeom prst="rect">
            <a:avLst/>
          </a:prstGeom>
          <a:noFill/>
        </p:spPr>
        <p:txBody>
          <a:bodyPr wrap="square" rtlCol="0">
            <a:spAutoFit/>
          </a:bodyPr>
          <a:lstStyle/>
          <a:p>
            <a:r>
              <a:rPr lang="en-US" dirty="0" smtClean="0">
                <a:solidFill>
                  <a:schemeClr val="bg1"/>
                </a:solidFill>
              </a:rPr>
              <a:t>User Stories</a:t>
            </a:r>
          </a:p>
        </p:txBody>
      </p:sp>
      <p:sp>
        <p:nvSpPr>
          <p:cNvPr id="58" name="TextBox 57"/>
          <p:cNvSpPr txBox="1"/>
          <p:nvPr/>
        </p:nvSpPr>
        <p:spPr>
          <a:xfrm>
            <a:off x="6858000" y="1905000"/>
            <a:ext cx="1606034" cy="369332"/>
          </a:xfrm>
          <a:prstGeom prst="rect">
            <a:avLst/>
          </a:prstGeom>
          <a:noFill/>
        </p:spPr>
        <p:txBody>
          <a:bodyPr wrap="square" rtlCol="0">
            <a:spAutoFit/>
          </a:bodyPr>
          <a:lstStyle/>
          <a:p>
            <a:r>
              <a:rPr lang="en-US" dirty="0" smtClean="0">
                <a:solidFill>
                  <a:sysClr val="windowText" lastClr="000000"/>
                </a:solidFill>
              </a:rPr>
              <a:t>Tasks (hours)</a:t>
            </a:r>
          </a:p>
        </p:txBody>
      </p:sp>
      <p:cxnSp>
        <p:nvCxnSpPr>
          <p:cNvPr id="64" name="Straight Arrow Connector 63"/>
          <p:cNvCxnSpPr/>
          <p:nvPr/>
        </p:nvCxnSpPr>
        <p:spPr>
          <a:xfrm>
            <a:off x="1981200" y="2590800"/>
            <a:ext cx="30480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2362200" y="3048000"/>
            <a:ext cx="26670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1905000" y="3505200"/>
            <a:ext cx="31242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019800" y="2590800"/>
            <a:ext cx="8382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400800" y="3124200"/>
            <a:ext cx="457200" cy="3048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rot="16200000" flipH="1">
            <a:off x="5524500" y="4076700"/>
            <a:ext cx="1828800" cy="8382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 name="Group 79"/>
          <p:cNvGrpSpPr/>
          <p:nvPr/>
        </p:nvGrpSpPr>
        <p:grpSpPr>
          <a:xfrm>
            <a:off x="609600" y="2438400"/>
            <a:ext cx="1097280" cy="3124200"/>
            <a:chOff x="609600" y="2438400"/>
            <a:chExt cx="1097280" cy="3124200"/>
          </a:xfrm>
        </p:grpSpPr>
        <p:grpSp>
          <p:nvGrpSpPr>
            <p:cNvPr id="8" name="Group 27"/>
            <p:cNvGrpSpPr/>
            <p:nvPr/>
          </p:nvGrpSpPr>
          <p:grpSpPr>
            <a:xfrm>
              <a:off x="609600" y="2438400"/>
              <a:ext cx="1097280" cy="3124200"/>
              <a:chOff x="908566" y="2139434"/>
              <a:chExt cx="1097280" cy="3124200"/>
            </a:xfrm>
          </p:grpSpPr>
          <p:sp>
            <p:nvSpPr>
              <p:cNvPr id="65" name="Rounded Rectangle 64"/>
              <p:cNvSpPr/>
              <p:nvPr/>
            </p:nvSpPr>
            <p:spPr bwMode="auto">
              <a:xfrm>
                <a:off x="908566" y="21394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7" name="Rounded Rectangle 66"/>
              <p:cNvSpPr/>
              <p:nvPr/>
            </p:nvSpPr>
            <p:spPr bwMode="auto">
              <a:xfrm>
                <a:off x="908566" y="2596634"/>
                <a:ext cx="109728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2" name="Rounded Rectangle 71"/>
              <p:cNvSpPr/>
              <p:nvPr/>
            </p:nvSpPr>
            <p:spPr bwMode="auto">
              <a:xfrm>
                <a:off x="908566" y="3511034"/>
                <a:ext cx="457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4" name="Rounded Rectangle 73"/>
              <p:cNvSpPr/>
              <p:nvPr/>
            </p:nvSpPr>
            <p:spPr bwMode="auto">
              <a:xfrm>
                <a:off x="908566" y="30538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7" name="Rounded Rectangle 76"/>
              <p:cNvSpPr/>
              <p:nvPr/>
            </p:nvSpPr>
            <p:spPr bwMode="auto">
              <a:xfrm>
                <a:off x="908566" y="4425434"/>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8" name="Rounded Rectangle 77"/>
              <p:cNvSpPr/>
              <p:nvPr/>
            </p:nvSpPr>
            <p:spPr bwMode="auto">
              <a:xfrm>
                <a:off x="908566" y="4882634"/>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79" name="Rounded Rectangle 78"/>
            <p:cNvSpPr/>
            <p:nvPr/>
          </p:nvSpPr>
          <p:spPr bwMode="auto">
            <a:xfrm>
              <a:off x="609600" y="42672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81" name="8-Point Star 80"/>
          <p:cNvSpPr/>
          <p:nvPr/>
        </p:nvSpPr>
        <p:spPr bwMode="auto">
          <a:xfrm>
            <a:off x="1447800" y="24384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3</a:t>
            </a:r>
          </a:p>
        </p:txBody>
      </p:sp>
      <p:sp>
        <p:nvSpPr>
          <p:cNvPr id="83" name="8-Point Star 82"/>
          <p:cNvSpPr/>
          <p:nvPr/>
        </p:nvSpPr>
        <p:spPr bwMode="auto">
          <a:xfrm>
            <a:off x="1828800" y="28956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3</a:t>
            </a:r>
          </a:p>
        </p:txBody>
      </p:sp>
      <p:sp>
        <p:nvSpPr>
          <p:cNvPr id="85" name="8-Point Star 84"/>
          <p:cNvSpPr/>
          <p:nvPr/>
        </p:nvSpPr>
        <p:spPr bwMode="auto">
          <a:xfrm>
            <a:off x="1447800" y="33528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3</a:t>
            </a:r>
          </a:p>
        </p:txBody>
      </p:sp>
      <p:sp>
        <p:nvSpPr>
          <p:cNvPr id="75" name="8-Point Star 74"/>
          <p:cNvSpPr/>
          <p:nvPr/>
        </p:nvSpPr>
        <p:spPr bwMode="auto">
          <a:xfrm>
            <a:off x="1143000" y="38100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3</a:t>
            </a:r>
          </a:p>
        </p:txBody>
      </p:sp>
      <p:cxnSp>
        <p:nvCxnSpPr>
          <p:cNvPr id="76" name="Straight Arrow Connector 75"/>
          <p:cNvCxnSpPr/>
          <p:nvPr/>
        </p:nvCxnSpPr>
        <p:spPr>
          <a:xfrm flipV="1">
            <a:off x="1676400" y="3505200"/>
            <a:ext cx="3352800" cy="4572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bwMode="auto">
          <a:xfrm>
            <a:off x="5181600" y="3352800"/>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cxnSp>
        <p:nvCxnSpPr>
          <p:cNvPr id="88" name="Straight Arrow Connector 87"/>
          <p:cNvCxnSpPr/>
          <p:nvPr/>
        </p:nvCxnSpPr>
        <p:spPr>
          <a:xfrm rot="16200000" flipH="1">
            <a:off x="5562600" y="3733800"/>
            <a:ext cx="1447800" cy="1143000"/>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92" name="Group 35"/>
          <p:cNvGrpSpPr/>
          <p:nvPr/>
        </p:nvGrpSpPr>
        <p:grpSpPr>
          <a:xfrm>
            <a:off x="7010400" y="5505450"/>
            <a:ext cx="457200" cy="666750"/>
            <a:chOff x="7391403" y="5486400"/>
            <a:chExt cx="457200" cy="666750"/>
          </a:xfrm>
        </p:grpSpPr>
        <p:sp>
          <p:nvSpPr>
            <p:cNvPr id="93" name="Rounded Rectangle 92"/>
            <p:cNvSpPr/>
            <p:nvPr/>
          </p:nvSpPr>
          <p:spPr bwMode="auto">
            <a:xfrm>
              <a:off x="7391403" y="5486400"/>
              <a:ext cx="4572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4" name="Rounded Rectangle 93"/>
            <p:cNvSpPr/>
            <p:nvPr/>
          </p:nvSpPr>
          <p:spPr bwMode="auto">
            <a:xfrm>
              <a:off x="7391403" y="5657850"/>
              <a:ext cx="2743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5" name="Rounded Rectangle 94"/>
            <p:cNvSpPr/>
            <p:nvPr/>
          </p:nvSpPr>
          <p:spPr bwMode="auto">
            <a:xfrm>
              <a:off x="7391403" y="5829300"/>
              <a:ext cx="1828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6" name="Rounded Rectangle 95"/>
            <p:cNvSpPr/>
            <p:nvPr/>
          </p:nvSpPr>
          <p:spPr bwMode="auto">
            <a:xfrm>
              <a:off x="7391403" y="6000750"/>
              <a:ext cx="2743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98" name="Explosion 1 97"/>
          <p:cNvSpPr/>
          <p:nvPr/>
        </p:nvSpPr>
        <p:spPr bwMode="auto">
          <a:xfrm>
            <a:off x="6858000" y="5257800"/>
            <a:ext cx="1905000" cy="1219200"/>
          </a:xfrm>
          <a:prstGeom prst="irregularSeal1">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val="FFFFFF"/>
                </a:solidFill>
                <a:effectLst>
                  <a:outerShdw blurRad="38100" dist="38100" dir="2700000" algn="tl">
                    <a:srgbClr val="000000">
                      <a:alpha val="43137"/>
                    </a:srgbClr>
                  </a:outerShdw>
                </a:effectLst>
                <a:latin typeface="Segoe" pitchFamily="34" charset="0"/>
              </a:rPr>
              <a:t>Commit</a:t>
            </a:r>
            <a:r>
              <a:rPr lang="en-US" sz="2300" dirty="0" smtClean="0">
                <a:solidFill>
                  <a:srgbClr val="FFFFFF"/>
                </a:solidFill>
                <a:effectLst>
                  <a:outerShdw blurRad="38100" dist="38100" dir="2700000" algn="tl">
                    <a:srgbClr val="000000">
                      <a:alpha val="43137"/>
                    </a:srgbClr>
                  </a:outerShdw>
                </a:effectLst>
                <a:latin typeface="Segoe" pitchFamily="34" charset="0"/>
              </a:rPr>
              <a:t>!</a:t>
            </a:r>
          </a:p>
        </p:txBody>
      </p:sp>
      <p:grpSp>
        <p:nvGrpSpPr>
          <p:cNvPr id="106" name="Group 105"/>
          <p:cNvGrpSpPr/>
          <p:nvPr/>
        </p:nvGrpSpPr>
        <p:grpSpPr>
          <a:xfrm>
            <a:off x="609600" y="2438400"/>
            <a:ext cx="1097280" cy="1752600"/>
            <a:chOff x="762000" y="2590800"/>
            <a:chExt cx="1097280" cy="1752600"/>
          </a:xfrm>
        </p:grpSpPr>
        <p:sp>
          <p:nvSpPr>
            <p:cNvPr id="103" name="Rounded Rectangle 102"/>
            <p:cNvSpPr/>
            <p:nvPr/>
          </p:nvSpPr>
          <p:spPr bwMode="auto">
            <a:xfrm>
              <a:off x="762000" y="2590800"/>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04" name="Rounded Rectangle 103"/>
            <p:cNvSpPr/>
            <p:nvPr/>
          </p:nvSpPr>
          <p:spPr bwMode="auto">
            <a:xfrm>
              <a:off x="762000" y="3048000"/>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05" name="Rounded Rectangle 104"/>
            <p:cNvSpPr/>
            <p:nvPr/>
          </p:nvSpPr>
          <p:spPr bwMode="auto">
            <a:xfrm>
              <a:off x="762000" y="3962400"/>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102" name="Rounded Rectangular Callout 101"/>
          <p:cNvSpPr/>
          <p:nvPr/>
        </p:nvSpPr>
        <p:spPr bwMode="auto">
          <a:xfrm>
            <a:off x="2286000" y="3581400"/>
            <a:ext cx="3124200" cy="2133600"/>
          </a:xfrm>
          <a:prstGeom prst="wedgeRoundRectCallout">
            <a:avLst>
              <a:gd name="adj1" fmla="val -66554"/>
              <a:gd name="adj2" fmla="val -39834"/>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larger story is removed from the sprint and the team considers a smaller story on the backlog</a:t>
            </a:r>
          </a:p>
        </p:txBody>
      </p:sp>
      <p:sp>
        <p:nvSpPr>
          <p:cNvPr id="80" name="TextBox 79"/>
          <p:cNvSpPr txBox="1"/>
          <p:nvPr/>
        </p:nvSpPr>
        <p:spPr>
          <a:xfrm>
            <a:off x="1182624" y="3767435"/>
            <a:ext cx="304800" cy="461665"/>
          </a:xfrm>
          <a:prstGeom prst="rect">
            <a:avLst/>
          </a:prstGeom>
          <a:noFill/>
          <a:ln>
            <a:noFill/>
          </a:ln>
        </p:spPr>
        <p:txBody>
          <a:bodyPr wrap="square" rtlCol="0">
            <a:spAutoFit/>
          </a:bodyPr>
          <a:lstStyle/>
          <a:p>
            <a:r>
              <a:rPr lang="en-US" sz="2400" b="1" dirty="0" smtClean="0">
                <a:ln w="1905"/>
                <a:solidFill>
                  <a:schemeClr val="accent4"/>
                </a:solidFill>
                <a:effectLst>
                  <a:innerShdw blurRad="69850" dist="43180" dir="5400000">
                    <a:srgbClr val="000000">
                      <a:alpha val="65000"/>
                    </a:srgbClr>
                  </a:innerShdw>
                </a:effectLst>
              </a:rPr>
              <a:t>?</a:t>
            </a:r>
          </a:p>
        </p:txBody>
      </p:sp>
      <p:sp>
        <p:nvSpPr>
          <p:cNvPr id="82" name="Explosion 1 81"/>
          <p:cNvSpPr/>
          <p:nvPr/>
        </p:nvSpPr>
        <p:spPr bwMode="auto">
          <a:xfrm>
            <a:off x="6858000" y="3581400"/>
            <a:ext cx="1905000" cy="1219200"/>
          </a:xfrm>
          <a:prstGeom prst="irregularSeal1">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val="FFFFFF"/>
                </a:solidFill>
                <a:effectLst>
                  <a:outerShdw blurRad="38100" dist="38100" dir="2700000" algn="tl">
                    <a:srgbClr val="000000">
                      <a:alpha val="43137"/>
                    </a:srgbClr>
                  </a:outerShdw>
                </a:effectLst>
                <a:latin typeface="Segoe" pitchFamily="34" charset="0"/>
              </a:rPr>
              <a:t>Commit</a:t>
            </a:r>
            <a:r>
              <a:rPr lang="en-US" sz="2300" dirty="0" smtClean="0">
                <a:solidFill>
                  <a:srgbClr val="FFFFFF"/>
                </a:solidFill>
                <a:effectLst>
                  <a:outerShdw blurRad="38100" dist="38100" dir="2700000" algn="tl">
                    <a:srgbClr val="000000">
                      <a:alpha val="43137"/>
                    </a:srgbClr>
                  </a:outerShdw>
                </a:effectLst>
                <a:latin typeface="Segoe" pitchFamily="34" charset="0"/>
              </a:rPr>
              <a:t>!</a:t>
            </a:r>
          </a:p>
        </p:txBody>
      </p:sp>
      <p:sp>
        <p:nvSpPr>
          <p:cNvPr id="84" name="Explosion 1 83"/>
          <p:cNvSpPr/>
          <p:nvPr/>
        </p:nvSpPr>
        <p:spPr bwMode="auto">
          <a:xfrm>
            <a:off x="6858000" y="2209800"/>
            <a:ext cx="1905000" cy="1219200"/>
          </a:xfrm>
          <a:prstGeom prst="irregularSeal1">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smtClean="0">
                <a:solidFill>
                  <a:srgbClr val="FFFFFF"/>
                </a:solidFill>
                <a:effectLst>
                  <a:outerShdw blurRad="38100" dist="38100" dir="2700000" algn="tl">
                    <a:srgbClr val="000000">
                      <a:alpha val="43137"/>
                    </a:srgbClr>
                  </a:outerShdw>
                </a:effectLst>
                <a:latin typeface="Segoe" pitchFamily="34" charset="0"/>
              </a:rPr>
              <a:t>Commit</a:t>
            </a:r>
            <a:r>
              <a:rPr lang="en-US" sz="2300" dirty="0" smtClean="0">
                <a:solidFill>
                  <a:srgbClr val="FFFFFF"/>
                </a:solidFill>
                <a:effectLst>
                  <a:outerShdw blurRad="38100" dist="38100" dir="2700000" algn="tl">
                    <a:srgbClr val="000000">
                      <a:alpha val="43137"/>
                    </a:srgbClr>
                  </a:outerShdw>
                </a:effectLst>
                <a:latin typeface="Segoe" pitchFamily="34" charset="0"/>
              </a:rPr>
              <a:t>!</a:t>
            </a:r>
          </a:p>
        </p:txBody>
      </p:sp>
      <p:sp>
        <p:nvSpPr>
          <p:cNvPr id="101" name="Rounded Rectangular Callout 100"/>
          <p:cNvSpPr/>
          <p:nvPr/>
        </p:nvSpPr>
        <p:spPr bwMode="auto">
          <a:xfrm>
            <a:off x="3962400" y="4724400"/>
            <a:ext cx="2590800" cy="1447800"/>
          </a:xfrm>
          <a:prstGeom prst="wedgeRoundRectCallout">
            <a:avLst>
              <a:gd name="adj1" fmla="val 63845"/>
              <a:gd name="adj2" fmla="val 22240"/>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can commit to this smaller story</a:t>
            </a:r>
          </a:p>
        </p:txBody>
      </p:sp>
      <p:sp>
        <p:nvSpPr>
          <p:cNvPr id="86" name="Rounded Rectangular Callout 85"/>
          <p:cNvSpPr/>
          <p:nvPr/>
        </p:nvSpPr>
        <p:spPr bwMode="auto">
          <a:xfrm>
            <a:off x="3581400" y="4191000"/>
            <a:ext cx="2590800" cy="1752600"/>
          </a:xfrm>
          <a:prstGeom prst="wedgeRoundRectCallout">
            <a:avLst>
              <a:gd name="adj1" fmla="val 69847"/>
              <a:gd name="adj2" fmla="val -48083"/>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sprint is now planned and the team is ready to get started!</a:t>
            </a:r>
          </a:p>
        </p:txBody>
      </p:sp>
      <p:pic>
        <p:nvPicPr>
          <p:cNvPr id="89" name="Picture 4" descr="C:\Users\abjork\AppData\Local\Microsoft\Windows\Temporary Internet Files\Content.IE5\QF7FN2HY\MCj03983830000[1].wmf"/>
          <p:cNvPicPr>
            <a:picLocks noChangeAspect="1" noChangeArrowheads="1"/>
          </p:cNvPicPr>
          <p:nvPr/>
        </p:nvPicPr>
        <p:blipFill>
          <a:blip r:embed="rId3"/>
          <a:srcRect/>
          <a:stretch>
            <a:fillRect/>
          </a:stretch>
        </p:blipFill>
        <p:spPr bwMode="auto">
          <a:xfrm>
            <a:off x="2895600" y="1447800"/>
            <a:ext cx="1979612" cy="1527175"/>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0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8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8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0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85" grpId="0" animBg="1"/>
      <p:bldP spid="75" grpId="0" animBg="1"/>
      <p:bldP spid="87" grpId="0" animBg="1"/>
      <p:bldP spid="98" grpId="0" animBg="1"/>
      <p:bldP spid="98" grpId="1" animBg="1"/>
      <p:bldP spid="102" grpId="1" animBg="1"/>
      <p:bldP spid="80" grpId="0"/>
      <p:bldP spid="82" grpId="1" animBg="1"/>
      <p:bldP spid="84" grpId="1" animBg="1"/>
      <p:bldP spid="101" grpId="0" animBg="1"/>
      <p:bldP spid="101" grpId="1" animBg="1"/>
      <p:bldP spid="8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 let’s look at </a:t>
            </a:r>
            <a:r>
              <a:rPr lang="en-US" i="1" dirty="0" smtClean="0"/>
              <a:t>Sprint Planning</a:t>
            </a:r>
            <a:r>
              <a:rPr lang="en-US" dirty="0" smtClean="0"/>
              <a:t> in TFS 2010</a:t>
            </a:r>
            <a:endParaRPr lang="en-US"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81000" y="1411552"/>
            <a:ext cx="8458200" cy="5287601"/>
          </a:xfrm>
        </p:spPr>
        <p:txBody>
          <a:bodyPr/>
          <a:lstStyle/>
          <a:p>
            <a:r>
              <a:rPr lang="en-US" dirty="0" smtClean="0"/>
              <a:t>Scrum with TFS 2010 using MSF for Agile 5.0</a:t>
            </a:r>
          </a:p>
          <a:p>
            <a:pPr lvl="1"/>
            <a:r>
              <a:rPr lang="en-US" dirty="0" smtClean="0"/>
              <a:t>Planning the Project</a:t>
            </a:r>
          </a:p>
          <a:p>
            <a:pPr lvl="2"/>
            <a:r>
              <a:rPr lang="en-US" dirty="0" smtClean="0"/>
              <a:t>How do you plan the project?</a:t>
            </a:r>
          </a:p>
          <a:p>
            <a:pPr lvl="2"/>
            <a:r>
              <a:rPr lang="en-US" dirty="0" smtClean="0"/>
              <a:t>Project planning in TFS 2010</a:t>
            </a:r>
          </a:p>
          <a:p>
            <a:pPr lvl="1"/>
            <a:r>
              <a:rPr lang="en-US" dirty="0" smtClean="0"/>
              <a:t>Planning a Sprint</a:t>
            </a:r>
          </a:p>
          <a:p>
            <a:pPr lvl="2"/>
            <a:r>
              <a:rPr lang="en-US" dirty="0" smtClean="0"/>
              <a:t>What is sprint planning?</a:t>
            </a:r>
          </a:p>
          <a:p>
            <a:pPr lvl="2"/>
            <a:r>
              <a:rPr lang="en-US" dirty="0" smtClean="0"/>
              <a:t>Sprint planning in TFS 2010</a:t>
            </a:r>
          </a:p>
          <a:p>
            <a:pPr lvl="1"/>
            <a:r>
              <a:rPr lang="en-US" dirty="0" smtClean="0"/>
              <a:t>Running a Sprint</a:t>
            </a:r>
          </a:p>
          <a:p>
            <a:pPr lvl="2"/>
            <a:r>
              <a:rPr lang="en-US" dirty="0" smtClean="0"/>
              <a:t>How do you run a sprint?</a:t>
            </a:r>
          </a:p>
          <a:p>
            <a:pPr lvl="2"/>
            <a:r>
              <a:rPr lang="en-US" dirty="0" smtClean="0"/>
              <a:t>Running a sprint in TFS 2010</a:t>
            </a:r>
          </a:p>
          <a:p>
            <a:endParaRPr lang="en-US" dirty="0" smtClean="0"/>
          </a:p>
        </p:txBody>
      </p:sp>
      <p:pic>
        <p:nvPicPr>
          <p:cNvPr id="6" name="Picture 2" descr="C:\Users\abjork\AppData\Local\Microsoft\Windows\Temporary Internet Files\Content.IE5\A1Q8OQGT\MCj04421440000[1].png"/>
          <p:cNvPicPr>
            <a:picLocks noChangeAspect="1" noChangeArrowheads="1"/>
          </p:cNvPicPr>
          <p:nvPr/>
        </p:nvPicPr>
        <p:blipFill>
          <a:blip r:embed="rId3">
            <a:duotone>
              <a:prstClr val="black"/>
              <a:schemeClr val="accent3">
                <a:tint val="45000"/>
                <a:satMod val="400000"/>
              </a:schemeClr>
            </a:duotone>
          </a:blip>
          <a:srcRect/>
          <a:stretch>
            <a:fillRect/>
          </a:stretch>
        </p:blipFill>
        <p:spPr bwMode="auto">
          <a:xfrm>
            <a:off x="680204" y="1819275"/>
            <a:ext cx="548521" cy="56692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srcRect/>
          <a:stretch>
            <a:fillRect/>
          </a:stretch>
        </p:blipFill>
        <p:spPr bwMode="auto">
          <a:xfrm>
            <a:off x="5638800" y="1600200"/>
            <a:ext cx="3657600" cy="2764143"/>
          </a:xfrm>
          <a:prstGeom prst="rect">
            <a:avLst/>
          </a:prstGeom>
          <a:noFill/>
          <a:ln w="9525">
            <a:noFill/>
            <a:miter lim="800000"/>
            <a:headEnd/>
            <a:tailEnd/>
          </a:ln>
          <a:effectLst>
            <a:outerShdw blurRad="76200" dist="12700" dir="8100000" sy="-23000" kx="800400" algn="br" rotWithShape="0">
              <a:prstClr val="black">
                <a:alpha val="20000"/>
              </a:prstClr>
            </a:outerShdw>
          </a:effectLst>
          <a:scene3d>
            <a:camera prst="perspectiveContrastingLeftFacing"/>
            <a:lightRig rig="threePt" dir="t"/>
          </a:scene3d>
        </p:spPr>
      </p:pic>
      <p:sp>
        <p:nvSpPr>
          <p:cNvPr id="2" name="Title 1"/>
          <p:cNvSpPr>
            <a:spLocks noGrp="1"/>
          </p:cNvSpPr>
          <p:nvPr>
            <p:ph type="title"/>
          </p:nvPr>
        </p:nvSpPr>
        <p:spPr/>
        <p:txBody>
          <a:bodyPr/>
          <a:lstStyle/>
          <a:p>
            <a:r>
              <a:rPr lang="en-US" dirty="0" smtClean="0"/>
              <a:t>Sprint Planning</a:t>
            </a:r>
            <a:endParaRPr lang="en-US" dirty="0"/>
          </a:p>
        </p:txBody>
      </p:sp>
      <p:sp>
        <p:nvSpPr>
          <p:cNvPr id="6" name="Text Placeholder 5"/>
          <p:cNvSpPr>
            <a:spLocks noGrp="1"/>
          </p:cNvSpPr>
          <p:nvPr>
            <p:ph type="body" sz="quarter" idx="10"/>
          </p:nvPr>
        </p:nvSpPr>
        <p:spPr>
          <a:xfrm>
            <a:off x="381000" y="1447800"/>
            <a:ext cx="5105400" cy="3151632"/>
          </a:xfrm>
        </p:spPr>
        <p:txBody>
          <a:bodyPr/>
          <a:lstStyle/>
          <a:p>
            <a:r>
              <a:rPr lang="en-US" dirty="0" smtClean="0"/>
              <a:t>Break down user stories into tasks</a:t>
            </a:r>
          </a:p>
          <a:p>
            <a:r>
              <a:rPr lang="en-US" dirty="0" smtClean="0"/>
              <a:t>Load balance</a:t>
            </a:r>
          </a:p>
          <a:p>
            <a:r>
              <a:rPr lang="en-US" dirty="0" smtClean="0"/>
              <a:t>Commit</a:t>
            </a:r>
          </a:p>
          <a:p>
            <a:r>
              <a:rPr lang="en-US" dirty="0" smtClean="0"/>
              <a:t>Track interruptions</a:t>
            </a:r>
          </a:p>
          <a:p>
            <a:r>
              <a:rPr lang="en-US" dirty="0" smtClean="0"/>
              <a:t>Track progress</a:t>
            </a:r>
          </a:p>
          <a:p>
            <a:endParaRPr lang="en-US" dirty="0"/>
          </a:p>
        </p:txBody>
      </p:sp>
      <p:pic>
        <p:nvPicPr>
          <p:cNvPr id="1027" name="Picture 3"/>
          <p:cNvPicPr>
            <a:picLocks noChangeAspect="1" noChangeArrowheads="1"/>
          </p:cNvPicPr>
          <p:nvPr/>
        </p:nvPicPr>
        <p:blipFill>
          <a:blip r:embed="rId3"/>
          <a:srcRect/>
          <a:stretch>
            <a:fillRect/>
          </a:stretch>
        </p:blipFill>
        <p:spPr bwMode="auto">
          <a:xfrm>
            <a:off x="5029200" y="2209800"/>
            <a:ext cx="3657600" cy="2817918"/>
          </a:xfrm>
          <a:prstGeom prst="rect">
            <a:avLst/>
          </a:prstGeom>
          <a:noFill/>
          <a:ln w="9525">
            <a:noFill/>
            <a:miter lim="800000"/>
            <a:headEnd/>
            <a:tailEnd/>
          </a:ln>
          <a:effectLst>
            <a:outerShdw blurRad="76200" dist="12700" dir="8100000" sy="-23000" kx="800400" algn="br" rotWithShape="0">
              <a:prstClr val="black">
                <a:alpha val="20000"/>
              </a:prstClr>
            </a:outerShdw>
          </a:effectLst>
          <a:scene3d>
            <a:camera prst="perspectiveContrastingLeftFacing"/>
            <a:lightRig rig="threePt" dir="t"/>
          </a:scene3d>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srcRect/>
          <a:stretch>
            <a:fillRect/>
          </a:stretch>
        </p:blipFill>
        <p:spPr bwMode="auto">
          <a:xfrm>
            <a:off x="1981200" y="990600"/>
            <a:ext cx="7132320" cy="581799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Iteration Backlog Workbook</a:t>
            </a:r>
            <a:endParaRPr lang="en-US" dirty="0"/>
          </a:p>
        </p:txBody>
      </p:sp>
      <p:sp>
        <p:nvSpPr>
          <p:cNvPr id="7" name="Rounded Rectangular Callout 6"/>
          <p:cNvSpPr/>
          <p:nvPr/>
        </p:nvSpPr>
        <p:spPr bwMode="auto">
          <a:xfrm>
            <a:off x="4648200" y="3581400"/>
            <a:ext cx="3429000" cy="1600200"/>
          </a:xfrm>
          <a:prstGeom prst="wedgeRoundRectCallout">
            <a:avLst>
              <a:gd name="adj1" fmla="val 42183"/>
              <a:gd name="adj2" fmla="val 7506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Each sprint has an Excel workbook to assist the team in making a commitment</a:t>
            </a:r>
          </a:p>
        </p:txBody>
      </p:sp>
      <p:sp>
        <p:nvSpPr>
          <p:cNvPr id="8" name="Oval 7"/>
          <p:cNvSpPr/>
          <p:nvPr/>
        </p:nvSpPr>
        <p:spPr bwMode="auto">
          <a:xfrm>
            <a:off x="7848600" y="5562600"/>
            <a:ext cx="1066800" cy="4572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981199" y="990596"/>
            <a:ext cx="7132320" cy="5768150"/>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Iteration Backlog Workbook</a:t>
            </a:r>
            <a:endParaRPr lang="en-US" dirty="0"/>
          </a:p>
        </p:txBody>
      </p:sp>
      <p:sp>
        <p:nvSpPr>
          <p:cNvPr id="5" name="Rounded Rectangular Callout 4"/>
          <p:cNvSpPr/>
          <p:nvPr/>
        </p:nvSpPr>
        <p:spPr bwMode="auto">
          <a:xfrm>
            <a:off x="4648200" y="3733800"/>
            <a:ext cx="2819400" cy="1066800"/>
          </a:xfrm>
          <a:prstGeom prst="wedgeRoundRectCallout">
            <a:avLst>
              <a:gd name="adj1" fmla="val -69427"/>
              <a:gd name="adj2" fmla="val -45744"/>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Dates for the sprint are added…</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Iteration Backlog Workbook</a:t>
            </a:r>
            <a:endParaRPr lang="en-US" dirty="0"/>
          </a:p>
        </p:txBody>
      </p:sp>
      <p:sp>
        <p:nvSpPr>
          <p:cNvPr id="5" name="Rounded Rectangular Callout 4"/>
          <p:cNvSpPr/>
          <p:nvPr/>
        </p:nvSpPr>
        <p:spPr bwMode="auto">
          <a:xfrm>
            <a:off x="5334000" y="4267200"/>
            <a:ext cx="2895600" cy="914400"/>
          </a:xfrm>
          <a:prstGeom prst="wedgeRoundRectCallout">
            <a:avLst>
              <a:gd name="adj1" fmla="val -69427"/>
              <a:gd name="adj2" fmla="val -45744"/>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 and any planned interruptions</a:t>
            </a:r>
          </a:p>
        </p:txBody>
      </p:sp>
      <p:sp>
        <p:nvSpPr>
          <p:cNvPr id="7" name="Oval 6"/>
          <p:cNvSpPr/>
          <p:nvPr/>
        </p:nvSpPr>
        <p:spPr bwMode="auto">
          <a:xfrm>
            <a:off x="4838700" y="3286125"/>
            <a:ext cx="1143000" cy="6858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4114800" y="4257675"/>
            <a:ext cx="609600" cy="4572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Iteration Backlog Workbook</a:t>
            </a:r>
          </a:p>
        </p:txBody>
      </p:sp>
      <p:sp>
        <p:nvSpPr>
          <p:cNvPr id="7" name="Rounded Rectangular Callout 6"/>
          <p:cNvSpPr/>
          <p:nvPr/>
        </p:nvSpPr>
        <p:spPr bwMode="auto">
          <a:xfrm>
            <a:off x="6096000" y="2228850"/>
            <a:ext cx="2895600" cy="1219200"/>
          </a:xfrm>
          <a:prstGeom prst="wedgeRoundRectCallout">
            <a:avLst>
              <a:gd name="adj1" fmla="val -65261"/>
              <a:gd name="adj2" fmla="val -19274"/>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breaks down the first user story into tasks</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Iteration Backlog Workbook</a:t>
            </a:r>
            <a:endParaRPr lang="en-US" dirty="0"/>
          </a:p>
        </p:txBody>
      </p:sp>
      <p:sp>
        <p:nvSpPr>
          <p:cNvPr id="6" name="Rounded Rectangular Callout 5"/>
          <p:cNvSpPr/>
          <p:nvPr/>
        </p:nvSpPr>
        <p:spPr bwMode="auto">
          <a:xfrm>
            <a:off x="4038600" y="2743200"/>
            <a:ext cx="2743200" cy="990600"/>
          </a:xfrm>
          <a:prstGeom prst="wedgeRoundRectCallout">
            <a:avLst>
              <a:gd name="adj1" fmla="val 62568"/>
              <a:gd name="adj2" fmla="val -29137"/>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Each task is estimated in hours</a:t>
            </a:r>
          </a:p>
        </p:txBody>
      </p:sp>
      <p:sp>
        <p:nvSpPr>
          <p:cNvPr id="9" name="Oval 8"/>
          <p:cNvSpPr/>
          <p:nvPr/>
        </p:nvSpPr>
        <p:spPr bwMode="auto">
          <a:xfrm>
            <a:off x="7162800" y="2514600"/>
            <a:ext cx="1219200" cy="1143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Iteration Backlog Workbook</a:t>
            </a:r>
            <a:endParaRPr lang="en-US" dirty="0"/>
          </a:p>
        </p:txBody>
      </p:sp>
      <p:sp>
        <p:nvSpPr>
          <p:cNvPr id="8" name="Rounded Rectangular Callout 7"/>
          <p:cNvSpPr/>
          <p:nvPr/>
        </p:nvSpPr>
        <p:spPr bwMode="auto">
          <a:xfrm>
            <a:off x="6096000" y="3657600"/>
            <a:ext cx="2590800" cy="1371600"/>
          </a:xfrm>
          <a:prstGeom prst="wedgeRoundRectCallout">
            <a:avLst>
              <a:gd name="adj1" fmla="val -42099"/>
              <a:gd name="adj2" fmla="val -71432"/>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checks their capacity for the sprint</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Iteration Backlog Workbook</a:t>
            </a:r>
            <a:endParaRPr lang="en-US" dirty="0"/>
          </a:p>
        </p:txBody>
      </p:sp>
      <p:sp>
        <p:nvSpPr>
          <p:cNvPr id="8" name="Rounded Rectangular Callout 7"/>
          <p:cNvSpPr/>
          <p:nvPr/>
        </p:nvSpPr>
        <p:spPr bwMode="auto">
          <a:xfrm>
            <a:off x="6019800" y="3152775"/>
            <a:ext cx="2590800" cy="962025"/>
          </a:xfrm>
          <a:prstGeom prst="wedgeRoundRectCallout">
            <a:avLst>
              <a:gd name="adj1" fmla="val -65261"/>
              <a:gd name="adj2" fmla="val -19274"/>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next story is broken down…</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Iteration Backlog Workbook</a:t>
            </a: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Iteration Backlog Workbook</a:t>
            </a:r>
            <a:endParaRPr lang="en-US" dirty="0"/>
          </a:p>
        </p:txBody>
      </p:sp>
      <p:sp>
        <p:nvSpPr>
          <p:cNvPr id="6" name="Rounded Rectangular Callout 5"/>
          <p:cNvSpPr/>
          <p:nvPr/>
        </p:nvSpPr>
        <p:spPr bwMode="auto">
          <a:xfrm>
            <a:off x="228600" y="3657600"/>
            <a:ext cx="2438400" cy="1295400"/>
          </a:xfrm>
          <a:prstGeom prst="wedgeRoundRectCallout">
            <a:avLst>
              <a:gd name="adj1" fmla="val 59510"/>
              <a:gd name="adj2" fmla="val 42970"/>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 but one team member has too much work</a:t>
            </a:r>
          </a:p>
        </p:txBody>
      </p:sp>
      <p:sp>
        <p:nvSpPr>
          <p:cNvPr id="7" name="Rounded Rectangular Callout 6"/>
          <p:cNvSpPr/>
          <p:nvPr/>
        </p:nvSpPr>
        <p:spPr bwMode="auto">
          <a:xfrm>
            <a:off x="6477000" y="3505200"/>
            <a:ext cx="2362200" cy="1143000"/>
          </a:xfrm>
          <a:prstGeom prst="wedgeRoundRectCallout">
            <a:avLst>
              <a:gd name="adj1" fmla="val -42099"/>
              <a:gd name="adj2" fmla="val -71432"/>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has capacity…</a:t>
            </a:r>
          </a:p>
        </p:txBody>
      </p:sp>
      <p:sp>
        <p:nvSpPr>
          <p:cNvPr id="9" name="Oval 8"/>
          <p:cNvSpPr/>
          <p:nvPr/>
        </p:nvSpPr>
        <p:spPr bwMode="auto">
          <a:xfrm>
            <a:off x="6496050" y="3829050"/>
            <a:ext cx="838200" cy="381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2609850" y="4914900"/>
            <a:ext cx="1143000" cy="609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do you Plan the Project?</a:t>
            </a:r>
            <a:endParaRPr lang="en-US" dirty="0"/>
          </a:p>
        </p:txBody>
      </p:sp>
      <p:sp>
        <p:nvSpPr>
          <p:cNvPr id="6" name="Text Placeholder 5"/>
          <p:cNvSpPr>
            <a:spLocks noGrp="1"/>
          </p:cNvSpPr>
          <p:nvPr>
            <p:ph type="body" sz="quarter" idx="10"/>
          </p:nvPr>
        </p:nvSpPr>
        <p:spPr>
          <a:xfrm>
            <a:off x="381000" y="1411552"/>
            <a:ext cx="8382000" cy="3287054"/>
          </a:xfrm>
        </p:spPr>
        <p:txBody>
          <a:bodyPr/>
          <a:lstStyle/>
          <a:p>
            <a:r>
              <a:rPr lang="en-US" dirty="0" smtClean="0"/>
              <a:t>Product Backlog</a:t>
            </a:r>
          </a:p>
          <a:p>
            <a:pPr lvl="1"/>
            <a:r>
              <a:rPr lang="en-US" dirty="0" smtClean="0"/>
              <a:t>Evolving backlog of user stories (requirements)</a:t>
            </a:r>
          </a:p>
          <a:p>
            <a:pPr lvl="1"/>
            <a:r>
              <a:rPr lang="en-US" dirty="0" smtClean="0"/>
              <a:t>Describes what users need and value</a:t>
            </a:r>
          </a:p>
          <a:p>
            <a:pPr lvl="1"/>
            <a:r>
              <a:rPr lang="en-US" dirty="0" smtClean="0"/>
              <a:t>Owned by the Product Owner</a:t>
            </a:r>
          </a:p>
          <a:p>
            <a:pPr lvl="1"/>
            <a:r>
              <a:rPr lang="en-US" dirty="0" smtClean="0"/>
              <a:t>Prioritized by business value</a:t>
            </a:r>
          </a:p>
          <a:p>
            <a:pPr lvl="1"/>
            <a:r>
              <a:rPr lang="en-US" dirty="0" smtClean="0"/>
              <a:t>Each story is written from the user’s perspective</a:t>
            </a:r>
          </a:p>
          <a:p>
            <a:pPr lvl="1"/>
            <a:endParaRPr lang="en-US" dirty="0" smtClean="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Iteration Backlog Workbook</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Iteration Backlog Workbook</a:t>
            </a:r>
            <a:endParaRPr lang="en-US" dirty="0"/>
          </a:p>
        </p:txBody>
      </p:sp>
      <p:sp>
        <p:nvSpPr>
          <p:cNvPr id="8" name="Rounded Rectangular Callout 7"/>
          <p:cNvSpPr/>
          <p:nvPr/>
        </p:nvSpPr>
        <p:spPr bwMode="auto">
          <a:xfrm>
            <a:off x="5867400" y="4267200"/>
            <a:ext cx="2590800" cy="1066800"/>
          </a:xfrm>
          <a:prstGeom prst="wedgeRoundRectCallout">
            <a:avLst>
              <a:gd name="adj1" fmla="val -65261"/>
              <a:gd name="adj2" fmla="val -19274"/>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final story is broken down</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Iteration Backlog Workbook</a:t>
            </a:r>
            <a:endParaRPr lang="en-US" dirty="0"/>
          </a:p>
        </p:txBody>
      </p:sp>
      <p:sp>
        <p:nvSpPr>
          <p:cNvPr id="9" name="Oval 8"/>
          <p:cNvSpPr/>
          <p:nvPr/>
        </p:nvSpPr>
        <p:spPr bwMode="auto">
          <a:xfrm>
            <a:off x="6477000" y="3048000"/>
            <a:ext cx="609600" cy="381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819525" y="3209925"/>
            <a:ext cx="609600" cy="381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 name="Rounded Rectangular Callout 6"/>
          <p:cNvSpPr/>
          <p:nvPr/>
        </p:nvSpPr>
        <p:spPr bwMode="auto">
          <a:xfrm>
            <a:off x="3886200" y="3810000"/>
            <a:ext cx="3352800" cy="1295400"/>
          </a:xfrm>
          <a:prstGeom prst="wedgeRoundRectCallout">
            <a:avLst>
              <a:gd name="adj1" fmla="val 33000"/>
              <a:gd name="adj2" fmla="val -7314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Based on capacity and estimates, the team is overcommitted</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Backlog Workbook</a:t>
            </a:r>
            <a:endParaRPr lang="en-US" dirty="0"/>
          </a:p>
        </p:txBody>
      </p:sp>
      <p:pic>
        <p:nvPicPr>
          <p:cNvPr id="6"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8" name="Rounded Rectangular Callout 7"/>
          <p:cNvSpPr/>
          <p:nvPr/>
        </p:nvSpPr>
        <p:spPr bwMode="auto">
          <a:xfrm>
            <a:off x="228600" y="4343400"/>
            <a:ext cx="2590800" cy="990600"/>
          </a:xfrm>
          <a:prstGeom prst="wedgeRoundRectCallout">
            <a:avLst>
              <a:gd name="adj1" fmla="val 63415"/>
              <a:gd name="adj2" fmla="val -21953"/>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final story is removed…</a:t>
            </a:r>
          </a:p>
        </p:txBody>
      </p:sp>
      <p:sp>
        <p:nvSpPr>
          <p:cNvPr id="9" name="Oval 8"/>
          <p:cNvSpPr/>
          <p:nvPr/>
        </p:nvSpPr>
        <p:spPr bwMode="auto">
          <a:xfrm>
            <a:off x="3124200" y="4419600"/>
            <a:ext cx="3657600" cy="381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Backlog Workbook</a:t>
            </a:r>
            <a:endParaRPr lang="en-US" dirty="0"/>
          </a:p>
        </p:txBody>
      </p:sp>
      <p:pic>
        <p:nvPicPr>
          <p:cNvPr id="5"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6" name="Rounded Rectangular Callout 5"/>
          <p:cNvSpPr/>
          <p:nvPr/>
        </p:nvSpPr>
        <p:spPr bwMode="auto">
          <a:xfrm>
            <a:off x="6019800" y="2895600"/>
            <a:ext cx="2971800" cy="1295400"/>
          </a:xfrm>
          <a:prstGeom prst="wedgeRoundRectCallout">
            <a:avLst>
              <a:gd name="adj1" fmla="val -37697"/>
              <a:gd name="adj2" fmla="val 67490"/>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And replaced with a smaller story from the product backlog</a:t>
            </a:r>
          </a:p>
        </p:txBody>
      </p:sp>
      <p:sp>
        <p:nvSpPr>
          <p:cNvPr id="7" name="Oval 6"/>
          <p:cNvSpPr/>
          <p:nvPr/>
        </p:nvSpPr>
        <p:spPr bwMode="auto">
          <a:xfrm>
            <a:off x="3124200" y="4419600"/>
            <a:ext cx="3657600" cy="381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Backlog Workbook</a:t>
            </a:r>
            <a:endParaRPr lang="en-US" dirty="0"/>
          </a:p>
        </p:txBody>
      </p:sp>
      <p:pic>
        <p:nvPicPr>
          <p:cNvPr id="5"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9" name="Oval 8"/>
          <p:cNvSpPr/>
          <p:nvPr/>
        </p:nvSpPr>
        <p:spPr bwMode="auto">
          <a:xfrm>
            <a:off x="6248400" y="3048000"/>
            <a:ext cx="609600" cy="381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819525" y="3324225"/>
            <a:ext cx="609600" cy="381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2" name="Rounded Rectangular Callout 11"/>
          <p:cNvSpPr/>
          <p:nvPr/>
        </p:nvSpPr>
        <p:spPr bwMode="auto">
          <a:xfrm>
            <a:off x="3124200" y="3124200"/>
            <a:ext cx="2971800" cy="1295400"/>
          </a:xfrm>
          <a:prstGeom prst="wedgeRoundRectCallout">
            <a:avLst>
              <a:gd name="adj1" fmla="val -41461"/>
              <a:gd name="adj2" fmla="val 78330"/>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 but one team member still has too much work</a:t>
            </a:r>
          </a:p>
        </p:txBody>
      </p:sp>
      <p:sp>
        <p:nvSpPr>
          <p:cNvPr id="13" name="Oval 12"/>
          <p:cNvSpPr/>
          <p:nvPr/>
        </p:nvSpPr>
        <p:spPr bwMode="auto">
          <a:xfrm>
            <a:off x="6610350" y="3838575"/>
            <a:ext cx="609600" cy="381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Oval 13"/>
          <p:cNvSpPr/>
          <p:nvPr/>
        </p:nvSpPr>
        <p:spPr bwMode="auto">
          <a:xfrm>
            <a:off x="2667000" y="4800600"/>
            <a:ext cx="990600" cy="6858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1" name="Rounded Rectangular Callout 10"/>
          <p:cNvSpPr/>
          <p:nvPr/>
        </p:nvSpPr>
        <p:spPr bwMode="auto">
          <a:xfrm>
            <a:off x="3657600" y="3733800"/>
            <a:ext cx="3581400" cy="1066800"/>
          </a:xfrm>
          <a:prstGeom prst="wedgeRoundRectCallout">
            <a:avLst>
              <a:gd name="adj1" fmla="val 33000"/>
              <a:gd name="adj2" fmla="val -7314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is comfortable committing to this story…</a:t>
            </a: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2" grpId="0" animBg="1"/>
      <p:bldP spid="13" grpId="0" animBg="1"/>
      <p:bldP spid="14" grpId="0" animBg="1"/>
      <p:bldP spid="11" grpId="0" animBg="1"/>
      <p:bldP spid="1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Backlog Workbook</a:t>
            </a:r>
            <a:endParaRPr lang="en-US" dirty="0"/>
          </a:p>
        </p:txBody>
      </p:sp>
      <p:pic>
        <p:nvPicPr>
          <p:cNvPr id="5"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ular Callout 6"/>
          <p:cNvSpPr/>
          <p:nvPr/>
        </p:nvSpPr>
        <p:spPr bwMode="auto">
          <a:xfrm>
            <a:off x="4038600" y="3505200"/>
            <a:ext cx="2133600" cy="914400"/>
          </a:xfrm>
          <a:prstGeom prst="wedgeRoundRectCallout">
            <a:avLst>
              <a:gd name="adj1" fmla="val 63415"/>
              <a:gd name="adj2" fmla="val -21953"/>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Tasks are reassigned</a:t>
            </a:r>
          </a:p>
        </p:txBody>
      </p:sp>
      <p:sp>
        <p:nvSpPr>
          <p:cNvPr id="8" name="Oval 7"/>
          <p:cNvSpPr/>
          <p:nvPr/>
        </p:nvSpPr>
        <p:spPr bwMode="auto">
          <a:xfrm>
            <a:off x="6553200" y="3124200"/>
            <a:ext cx="762000" cy="2133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Backlog Workbook</a:t>
            </a:r>
            <a:endParaRPr lang="en-US" dirty="0"/>
          </a:p>
        </p:txBody>
      </p:sp>
      <p:pic>
        <p:nvPicPr>
          <p:cNvPr id="5"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6" name="Rounded Rectangular Callout 5"/>
          <p:cNvSpPr/>
          <p:nvPr/>
        </p:nvSpPr>
        <p:spPr bwMode="auto">
          <a:xfrm>
            <a:off x="4038600" y="3505200"/>
            <a:ext cx="2133600" cy="914400"/>
          </a:xfrm>
          <a:prstGeom prst="wedgeRoundRectCallout">
            <a:avLst>
              <a:gd name="adj1" fmla="val 63415"/>
              <a:gd name="adj2" fmla="val -21953"/>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Tasks are reassigned</a:t>
            </a:r>
          </a:p>
        </p:txBody>
      </p:sp>
      <p:sp>
        <p:nvSpPr>
          <p:cNvPr id="7" name="Oval 6"/>
          <p:cNvSpPr/>
          <p:nvPr/>
        </p:nvSpPr>
        <p:spPr bwMode="auto">
          <a:xfrm>
            <a:off x="6553200" y="3124200"/>
            <a:ext cx="762000" cy="2133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Backlog Workbook</a:t>
            </a:r>
            <a:endParaRPr lang="en-US" dirty="0"/>
          </a:p>
        </p:txBody>
      </p:sp>
      <p:pic>
        <p:nvPicPr>
          <p:cNvPr id="5"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6" name="Rounded Rectangular Callout 5"/>
          <p:cNvSpPr/>
          <p:nvPr/>
        </p:nvSpPr>
        <p:spPr bwMode="auto">
          <a:xfrm>
            <a:off x="228600" y="4038600"/>
            <a:ext cx="2667000" cy="1219200"/>
          </a:xfrm>
          <a:prstGeom prst="wedgeRoundRectCallout">
            <a:avLst>
              <a:gd name="adj1" fmla="val 64518"/>
              <a:gd name="adj2" fmla="val 33816"/>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Work is now load balanced across the team</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1981200" y="990600"/>
            <a:ext cx="7132320" cy="576814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Iteration Backlog Workbook</a:t>
            </a:r>
            <a:endParaRPr lang="en-US" dirty="0"/>
          </a:p>
        </p:txBody>
      </p:sp>
      <p:sp>
        <p:nvSpPr>
          <p:cNvPr id="7" name="Oval 6"/>
          <p:cNvSpPr/>
          <p:nvPr/>
        </p:nvSpPr>
        <p:spPr bwMode="auto">
          <a:xfrm>
            <a:off x="2162175" y="1295400"/>
            <a:ext cx="609600" cy="5334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 name="Rounded Rectangular Callout 7"/>
          <p:cNvSpPr/>
          <p:nvPr/>
        </p:nvSpPr>
        <p:spPr bwMode="auto">
          <a:xfrm>
            <a:off x="3429000" y="1447800"/>
            <a:ext cx="2667000" cy="1295400"/>
          </a:xfrm>
          <a:prstGeom prst="wedgeRoundRectCallout">
            <a:avLst>
              <a:gd name="adj1" fmla="val -70776"/>
              <a:gd name="adj2" fmla="val -36496"/>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final step is to publish the data back to TFS</a:t>
            </a:r>
          </a:p>
        </p:txBody>
      </p:sp>
      <p:sp>
        <p:nvSpPr>
          <p:cNvPr id="9" name="Rounded Rectangular Callout 8"/>
          <p:cNvSpPr/>
          <p:nvPr/>
        </p:nvSpPr>
        <p:spPr bwMode="auto">
          <a:xfrm>
            <a:off x="3657600" y="2743200"/>
            <a:ext cx="2667000" cy="914400"/>
          </a:xfrm>
          <a:prstGeom prst="wedgeRoundRectCallout">
            <a:avLst>
              <a:gd name="adj1" fmla="val 66367"/>
              <a:gd name="adj2" fmla="val 43406"/>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Sprint planning is complete!</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1"/>
            <a:ext cx="1829791" cy="22859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Planning the Project</a:t>
            </a:r>
            <a:endParaRPr lang="en-US" dirty="0"/>
          </a:p>
        </p:txBody>
      </p:sp>
      <p:grpSp>
        <p:nvGrpSpPr>
          <p:cNvPr id="28" name="Group 27"/>
          <p:cNvGrpSpPr/>
          <p:nvPr/>
        </p:nvGrpSpPr>
        <p:grpSpPr>
          <a:xfrm>
            <a:off x="609600" y="2438400"/>
            <a:ext cx="1097280" cy="2667000"/>
            <a:chOff x="908566" y="2139434"/>
            <a:chExt cx="1097280" cy="2667000"/>
          </a:xfrm>
        </p:grpSpPr>
        <p:sp>
          <p:nvSpPr>
            <p:cNvPr id="62" name="Rounded Rectangle 61"/>
            <p:cNvSpPr/>
            <p:nvPr/>
          </p:nvSpPr>
          <p:spPr bwMode="auto">
            <a:xfrm>
              <a:off x="908566" y="21394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3" name="Rounded Rectangle 62"/>
            <p:cNvSpPr/>
            <p:nvPr/>
          </p:nvSpPr>
          <p:spPr bwMode="auto">
            <a:xfrm>
              <a:off x="908566" y="2596634"/>
              <a:ext cx="109728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4" name="Rounded Rectangle 63"/>
            <p:cNvSpPr/>
            <p:nvPr/>
          </p:nvSpPr>
          <p:spPr bwMode="auto">
            <a:xfrm>
              <a:off x="908566" y="3511034"/>
              <a:ext cx="457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5" name="Rounded Rectangle 64"/>
            <p:cNvSpPr/>
            <p:nvPr/>
          </p:nvSpPr>
          <p:spPr bwMode="auto">
            <a:xfrm>
              <a:off x="908566" y="30538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7" name="Rounded Rectangle 66"/>
            <p:cNvSpPr/>
            <p:nvPr/>
          </p:nvSpPr>
          <p:spPr bwMode="auto">
            <a:xfrm>
              <a:off x="908566" y="3968234"/>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8" name="Rounded Rectangle 67"/>
            <p:cNvSpPr/>
            <p:nvPr/>
          </p:nvSpPr>
          <p:spPr bwMode="auto">
            <a:xfrm>
              <a:off x="908566" y="4425434"/>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39" name="Rounded Rectangle 38"/>
          <p:cNvSpPr/>
          <p:nvPr/>
        </p:nvSpPr>
        <p:spPr bwMode="auto">
          <a:xfrm>
            <a:off x="609600" y="5181600"/>
            <a:ext cx="83820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9" name="Rounded Rectangular Callout 18"/>
          <p:cNvSpPr/>
          <p:nvPr/>
        </p:nvSpPr>
        <p:spPr bwMode="auto">
          <a:xfrm>
            <a:off x="2667000" y="1524000"/>
            <a:ext cx="3810000" cy="1447800"/>
          </a:xfrm>
          <a:prstGeom prst="wedgeRoundRectCallout">
            <a:avLst>
              <a:gd name="adj1" fmla="val -71913"/>
              <a:gd name="adj2" fmla="val 49053"/>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“As a new customer I want to register online so I can use the services offered”</a:t>
            </a:r>
          </a:p>
        </p:txBody>
      </p:sp>
      <p:sp>
        <p:nvSpPr>
          <p:cNvPr id="21" name="Rounded Rectangular Callout 20"/>
          <p:cNvSpPr/>
          <p:nvPr/>
        </p:nvSpPr>
        <p:spPr bwMode="auto">
          <a:xfrm>
            <a:off x="1752600" y="3048000"/>
            <a:ext cx="3505200" cy="1066800"/>
          </a:xfrm>
          <a:prstGeom prst="wedgeRoundRectCallout">
            <a:avLst>
              <a:gd name="adj1" fmla="val -67022"/>
              <a:gd name="adj2" fmla="val 41393"/>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Stories are listed on the backlog in priority order</a:t>
            </a:r>
          </a:p>
        </p:txBody>
      </p:sp>
      <p:sp>
        <p:nvSpPr>
          <p:cNvPr id="22" name="Rounded Rectangular Callout 21"/>
          <p:cNvSpPr/>
          <p:nvPr/>
        </p:nvSpPr>
        <p:spPr bwMode="auto">
          <a:xfrm>
            <a:off x="2819400" y="4114800"/>
            <a:ext cx="3505200" cy="1143000"/>
          </a:xfrm>
          <a:prstGeom prst="wedgeRoundRectCallout">
            <a:avLst>
              <a:gd name="adj1" fmla="val -84413"/>
              <a:gd name="adj2" fmla="val 53000"/>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New stories are added to the product backlog</a:t>
            </a:r>
          </a:p>
        </p:txBody>
      </p:sp>
      <p:sp>
        <p:nvSpPr>
          <p:cNvPr id="23" name="Rounded Rectangular Callout 22"/>
          <p:cNvSpPr/>
          <p:nvPr/>
        </p:nvSpPr>
        <p:spPr bwMode="auto">
          <a:xfrm>
            <a:off x="2667000" y="3352800"/>
            <a:ext cx="3810000" cy="1066800"/>
          </a:xfrm>
          <a:prstGeom prst="wedgeRoundRectCallout">
            <a:avLst>
              <a:gd name="adj1" fmla="val -72663"/>
              <a:gd name="adj2" fmla="val 4407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estimates each story using story points</a:t>
            </a:r>
          </a:p>
        </p:txBody>
      </p:sp>
      <p:grpSp>
        <p:nvGrpSpPr>
          <p:cNvPr id="40" name="Group 39"/>
          <p:cNvGrpSpPr/>
          <p:nvPr/>
        </p:nvGrpSpPr>
        <p:grpSpPr>
          <a:xfrm>
            <a:off x="609600" y="2438400"/>
            <a:ext cx="1097280" cy="2667000"/>
            <a:chOff x="7391400" y="2514600"/>
            <a:chExt cx="1097280" cy="2667000"/>
          </a:xfrm>
        </p:grpSpPr>
        <p:sp>
          <p:nvSpPr>
            <p:cNvPr id="26" name="Rounded Rectangle 25"/>
            <p:cNvSpPr/>
            <p:nvPr/>
          </p:nvSpPr>
          <p:spPr bwMode="auto">
            <a:xfrm>
              <a:off x="7391400" y="2514600"/>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5</a:t>
              </a:r>
            </a:p>
          </p:txBody>
        </p:sp>
        <p:sp>
          <p:nvSpPr>
            <p:cNvPr id="27" name="Rounded Rectangle 26"/>
            <p:cNvSpPr/>
            <p:nvPr/>
          </p:nvSpPr>
          <p:spPr bwMode="auto">
            <a:xfrm>
              <a:off x="7391400" y="2971800"/>
              <a:ext cx="109728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8</a:t>
              </a:r>
            </a:p>
          </p:txBody>
        </p:sp>
        <p:sp>
          <p:nvSpPr>
            <p:cNvPr id="31" name="Rounded Rectangle 30"/>
            <p:cNvSpPr/>
            <p:nvPr/>
          </p:nvSpPr>
          <p:spPr bwMode="auto">
            <a:xfrm>
              <a:off x="7391400" y="3886200"/>
              <a:ext cx="457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3</a:t>
              </a:r>
            </a:p>
          </p:txBody>
        </p:sp>
        <p:sp>
          <p:nvSpPr>
            <p:cNvPr id="32" name="Rounded Rectangle 31"/>
            <p:cNvSpPr/>
            <p:nvPr/>
          </p:nvSpPr>
          <p:spPr bwMode="auto">
            <a:xfrm>
              <a:off x="7391400" y="3429000"/>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5</a:t>
              </a:r>
            </a:p>
          </p:txBody>
        </p:sp>
        <p:sp>
          <p:nvSpPr>
            <p:cNvPr id="33" name="Rounded Rectangle 32"/>
            <p:cNvSpPr/>
            <p:nvPr/>
          </p:nvSpPr>
          <p:spPr bwMode="auto">
            <a:xfrm>
              <a:off x="7391400" y="4343400"/>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8</a:t>
              </a:r>
            </a:p>
          </p:txBody>
        </p:sp>
        <p:sp>
          <p:nvSpPr>
            <p:cNvPr id="36" name="Rounded Rectangle 35"/>
            <p:cNvSpPr/>
            <p:nvPr/>
          </p:nvSpPr>
          <p:spPr bwMode="auto">
            <a:xfrm>
              <a:off x="7391400" y="4800600"/>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1</a:t>
              </a:r>
            </a:p>
          </p:txBody>
        </p:sp>
      </p:grpSp>
      <p:grpSp>
        <p:nvGrpSpPr>
          <p:cNvPr id="45" name="Group 44"/>
          <p:cNvGrpSpPr/>
          <p:nvPr/>
        </p:nvGrpSpPr>
        <p:grpSpPr>
          <a:xfrm>
            <a:off x="120134" y="2819400"/>
            <a:ext cx="369332" cy="1562100"/>
            <a:chOff x="120134" y="2819400"/>
            <a:chExt cx="369332" cy="1562100"/>
          </a:xfrm>
        </p:grpSpPr>
        <p:sp>
          <p:nvSpPr>
            <p:cNvPr id="46" name="Right Arrow 45"/>
            <p:cNvSpPr/>
            <p:nvPr/>
          </p:nvSpPr>
          <p:spPr bwMode="auto">
            <a:xfrm rot="16200000">
              <a:off x="49530" y="3055620"/>
              <a:ext cx="548640" cy="76200"/>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7" name="TextBox 46"/>
            <p:cNvSpPr txBox="1"/>
            <p:nvPr/>
          </p:nvSpPr>
          <p:spPr>
            <a:xfrm rot="16200000">
              <a:off x="-228600" y="3663434"/>
              <a:ext cx="1066800" cy="369332"/>
            </a:xfrm>
            <a:prstGeom prst="rect">
              <a:avLst/>
            </a:prstGeom>
            <a:noFill/>
          </p:spPr>
          <p:txBody>
            <a:bodyPr wrap="square" rtlCol="0">
              <a:spAutoFit/>
            </a:bodyPr>
            <a:lstStyle/>
            <a:p>
              <a:pPr algn="ctr"/>
              <a:r>
                <a:rPr lang="en-US" dirty="0" smtClean="0">
                  <a:solidFill>
                    <a:schemeClr val="bg1"/>
                  </a:solidFill>
                </a:rPr>
                <a:t>Priority</a:t>
              </a:r>
            </a:p>
          </p:txBody>
        </p:sp>
      </p:grpSp>
      <p:sp>
        <p:nvSpPr>
          <p:cNvPr id="48" name="Rectangle 47"/>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49" name="TextBox 48"/>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51" name="Straight Connector 50"/>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9" grpId="0" animBg="1"/>
      <p:bldP spid="19" grpId="1" animBg="1"/>
      <p:bldP spid="21" grpId="0" animBg="1"/>
      <p:bldP spid="21" grpId="1" animBg="1"/>
      <p:bldP spid="22" grpId="0" animBg="1"/>
      <p:bldP spid="23" grpId="0" animBg="1"/>
      <p:bldP spid="23"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81000" y="1411552"/>
            <a:ext cx="8458200" cy="5287601"/>
          </a:xfrm>
        </p:spPr>
        <p:txBody>
          <a:bodyPr/>
          <a:lstStyle/>
          <a:p>
            <a:r>
              <a:rPr lang="en-US" dirty="0" smtClean="0"/>
              <a:t>Scrum with TFS 2010 using MSF for Agile 5.0</a:t>
            </a:r>
          </a:p>
          <a:p>
            <a:pPr lvl="1"/>
            <a:r>
              <a:rPr lang="en-US" dirty="0" smtClean="0"/>
              <a:t>Planning the Project</a:t>
            </a:r>
          </a:p>
          <a:p>
            <a:pPr lvl="2"/>
            <a:r>
              <a:rPr lang="en-US" dirty="0" smtClean="0"/>
              <a:t>How do you plan the project?</a:t>
            </a:r>
          </a:p>
          <a:p>
            <a:pPr lvl="2"/>
            <a:r>
              <a:rPr lang="en-US" dirty="0" smtClean="0"/>
              <a:t>Project planning in TFS 2010</a:t>
            </a:r>
          </a:p>
          <a:p>
            <a:pPr lvl="1"/>
            <a:r>
              <a:rPr lang="en-US" dirty="0" smtClean="0"/>
              <a:t>Planning a Sprint</a:t>
            </a:r>
          </a:p>
          <a:p>
            <a:pPr lvl="2"/>
            <a:r>
              <a:rPr lang="en-US" dirty="0" smtClean="0"/>
              <a:t>What is sprint planning?</a:t>
            </a:r>
          </a:p>
          <a:p>
            <a:pPr lvl="2"/>
            <a:r>
              <a:rPr lang="en-US" dirty="0" smtClean="0"/>
              <a:t>Sprint planning in TFS 2010</a:t>
            </a:r>
          </a:p>
          <a:p>
            <a:pPr lvl="1"/>
            <a:r>
              <a:rPr lang="en-US" dirty="0" smtClean="0"/>
              <a:t>Running a Sprint</a:t>
            </a:r>
          </a:p>
          <a:p>
            <a:pPr lvl="2"/>
            <a:r>
              <a:rPr lang="en-US" dirty="0" smtClean="0"/>
              <a:t>How do you run a sprint?</a:t>
            </a:r>
          </a:p>
          <a:p>
            <a:pPr lvl="2"/>
            <a:r>
              <a:rPr lang="en-US" dirty="0" smtClean="0"/>
              <a:t>Running a sprint in TFS 2010</a:t>
            </a:r>
          </a:p>
          <a:p>
            <a:endParaRPr lang="en-US" dirty="0" smtClean="0"/>
          </a:p>
        </p:txBody>
      </p:sp>
      <p:pic>
        <p:nvPicPr>
          <p:cNvPr id="4" name="Picture 2" descr="C:\Users\abjork\AppData\Local\Microsoft\Windows\Temporary Internet Files\Content.IE5\H6N9WTTJ\MCj04421390000[1].png"/>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666750" y="1828800"/>
            <a:ext cx="552450" cy="563802"/>
          </a:xfrm>
          <a:prstGeom prst="rect">
            <a:avLst/>
          </a:prstGeom>
          <a:noFill/>
        </p:spPr>
      </p:pic>
      <p:pic>
        <p:nvPicPr>
          <p:cNvPr id="5" name="Picture 2" descr="C:\Users\abjork\AppData\Local\Microsoft\Windows\Temporary Internet Files\Content.IE5\H6N9WTTJ\MCj04421390000[1].png"/>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666750" y="3114675"/>
            <a:ext cx="552450" cy="563802"/>
          </a:xfrm>
          <a:prstGeom prst="rect">
            <a:avLst/>
          </a:prstGeom>
          <a:noFill/>
        </p:spPr>
      </p:pic>
      <p:pic>
        <p:nvPicPr>
          <p:cNvPr id="6" name="Picture 2" descr="C:\Users\abjork\AppData\Local\Microsoft\Windows\Temporary Internet Files\Content.IE5\A1Q8OQGT\MCj04421440000[1].png"/>
          <p:cNvPicPr>
            <a:picLocks noChangeAspect="1" noChangeArrowheads="1"/>
          </p:cNvPicPr>
          <p:nvPr/>
        </p:nvPicPr>
        <p:blipFill>
          <a:blip r:embed="rId4">
            <a:duotone>
              <a:prstClr val="black"/>
              <a:schemeClr val="accent3">
                <a:tint val="45000"/>
                <a:satMod val="400000"/>
              </a:schemeClr>
            </a:duotone>
          </a:blip>
          <a:srcRect/>
          <a:stretch>
            <a:fillRect/>
          </a:stretch>
        </p:blipFill>
        <p:spPr bwMode="auto">
          <a:xfrm>
            <a:off x="680204" y="4386072"/>
            <a:ext cx="548521" cy="566928"/>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do you Run a Sprint?</a:t>
            </a:r>
            <a:endParaRPr lang="en-US" dirty="0"/>
          </a:p>
        </p:txBody>
      </p:sp>
      <p:sp>
        <p:nvSpPr>
          <p:cNvPr id="6" name="Text Placeholder 5"/>
          <p:cNvSpPr>
            <a:spLocks noGrp="1"/>
          </p:cNvSpPr>
          <p:nvPr>
            <p:ph type="body" sz="quarter" idx="10"/>
          </p:nvPr>
        </p:nvSpPr>
        <p:spPr>
          <a:xfrm>
            <a:off x="381000" y="1411552"/>
            <a:ext cx="8382000" cy="3490186"/>
          </a:xfrm>
        </p:spPr>
        <p:txBody>
          <a:bodyPr/>
          <a:lstStyle/>
          <a:p>
            <a:r>
              <a:rPr lang="en-US" dirty="0" smtClean="0"/>
              <a:t>Track Progress</a:t>
            </a:r>
          </a:p>
          <a:p>
            <a:pPr lvl="1"/>
            <a:r>
              <a:rPr lang="en-US" dirty="0" smtClean="0"/>
              <a:t>Daily Sprint Meeting</a:t>
            </a:r>
          </a:p>
          <a:p>
            <a:pPr lvl="1"/>
            <a:r>
              <a:rPr lang="en-US" dirty="0" smtClean="0"/>
              <a:t>What work has been completed</a:t>
            </a:r>
          </a:p>
          <a:p>
            <a:pPr lvl="1"/>
            <a:r>
              <a:rPr lang="en-US" dirty="0" smtClean="0"/>
              <a:t>What work remains</a:t>
            </a:r>
          </a:p>
          <a:p>
            <a:r>
              <a:rPr lang="en-US" dirty="0" smtClean="0"/>
              <a:t>Deliver a “potentially shippable” increment</a:t>
            </a:r>
          </a:p>
          <a:p>
            <a:r>
              <a:rPr lang="en-US" dirty="0" smtClean="0"/>
              <a:t>Demo the value delivered</a:t>
            </a:r>
          </a:p>
          <a:p>
            <a:r>
              <a:rPr lang="en-US" dirty="0" smtClean="0"/>
              <a:t>Retrospective </a:t>
            </a: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381000" y="1295400"/>
            <a:ext cx="8083034" cy="3733800"/>
            <a:chOff x="381000" y="1295400"/>
            <a:chExt cx="8083034" cy="3733800"/>
          </a:xfrm>
        </p:grpSpPr>
        <p:sp>
          <p:nvSpPr>
            <p:cNvPr id="63" name="Rectangle 62"/>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64" name="TextBox 63"/>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66" name="Straight Connector 65"/>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5029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68" name="Straight Connector 67"/>
            <p:cNvCxnSpPr/>
            <p:nvPr/>
          </p:nvCxnSpPr>
          <p:spPr>
            <a:xfrm>
              <a:off x="5029200" y="2286000"/>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flipH="1" flipV="1">
              <a:off x="5410200" y="3657600"/>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858000" y="1905000"/>
              <a:ext cx="1606034" cy="369332"/>
            </a:xfrm>
            <a:prstGeom prst="rect">
              <a:avLst/>
            </a:prstGeom>
            <a:noFill/>
          </p:spPr>
          <p:txBody>
            <a:bodyPr wrap="square" rtlCol="0">
              <a:spAutoFit/>
            </a:bodyPr>
            <a:lstStyle/>
            <a:p>
              <a:r>
                <a:rPr lang="en-US" dirty="0" smtClean="0">
                  <a:solidFill>
                    <a:schemeClr val="bg1"/>
                  </a:solidFill>
                </a:rPr>
                <a:t>Tasks (hours)</a:t>
              </a:r>
            </a:p>
          </p:txBody>
        </p:sp>
        <p:sp>
          <p:nvSpPr>
            <p:cNvPr id="71" name="Rectangle 70"/>
            <p:cNvSpPr/>
            <p:nvPr/>
          </p:nvSpPr>
          <p:spPr>
            <a:xfrm>
              <a:off x="4953000" y="1295400"/>
              <a:ext cx="2479333" cy="461665"/>
            </a:xfrm>
            <a:prstGeom prst="rect">
              <a:avLst/>
            </a:prstGeom>
          </p:spPr>
          <p:txBody>
            <a:bodyPr wrap="none">
              <a:spAutoFit/>
            </a:bodyPr>
            <a:lstStyle/>
            <a:p>
              <a:r>
                <a:rPr lang="en-US" sz="2400" dirty="0" smtClean="0">
                  <a:solidFill>
                    <a:schemeClr val="bg1"/>
                  </a:solidFill>
                  <a:latin typeface="Segoe UI" pitchFamily="34" charset="0"/>
                  <a:cs typeface="Arial" charset="0"/>
                </a:rPr>
                <a:t>Iteration Backlog</a:t>
              </a:r>
            </a:p>
          </p:txBody>
        </p:sp>
      </p:grpSp>
      <p:sp>
        <p:nvSpPr>
          <p:cNvPr id="2" name="Title 1"/>
          <p:cNvSpPr>
            <a:spLocks noGrp="1"/>
          </p:cNvSpPr>
          <p:nvPr>
            <p:ph type="title"/>
          </p:nvPr>
        </p:nvSpPr>
        <p:spPr/>
        <p:txBody>
          <a:bodyPr/>
          <a:lstStyle/>
          <a:p>
            <a:r>
              <a:rPr lang="en-US" dirty="0" smtClean="0"/>
              <a:t>Running a Sprint</a:t>
            </a:r>
            <a:endParaRPr lang="en-US" dirty="0"/>
          </a:p>
        </p:txBody>
      </p:sp>
      <p:grpSp>
        <p:nvGrpSpPr>
          <p:cNvPr id="13" name="Group 27"/>
          <p:cNvGrpSpPr/>
          <p:nvPr/>
        </p:nvGrpSpPr>
        <p:grpSpPr>
          <a:xfrm>
            <a:off x="609600" y="2438400"/>
            <a:ext cx="1097280" cy="3124200"/>
            <a:chOff x="908566" y="2139434"/>
            <a:chExt cx="1097280" cy="3124200"/>
          </a:xfrm>
        </p:grpSpPr>
        <p:sp>
          <p:nvSpPr>
            <p:cNvPr id="5" name="Rounded Rectangle 4"/>
            <p:cNvSpPr/>
            <p:nvPr/>
          </p:nvSpPr>
          <p:spPr bwMode="auto">
            <a:xfrm>
              <a:off x="908566" y="2139434"/>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 name="Rounded Rectangle 5"/>
            <p:cNvSpPr/>
            <p:nvPr/>
          </p:nvSpPr>
          <p:spPr bwMode="auto">
            <a:xfrm>
              <a:off x="908566" y="2596634"/>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 name="Rounded Rectangle 6"/>
            <p:cNvSpPr/>
            <p:nvPr/>
          </p:nvSpPr>
          <p:spPr bwMode="auto">
            <a:xfrm>
              <a:off x="908566" y="30538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908566" y="3511034"/>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 name="Rounded Rectangle 8"/>
            <p:cNvSpPr/>
            <p:nvPr/>
          </p:nvSpPr>
          <p:spPr bwMode="auto">
            <a:xfrm>
              <a:off x="908566" y="4425434"/>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0" name="Rounded Rectangle 9"/>
            <p:cNvSpPr/>
            <p:nvPr/>
          </p:nvSpPr>
          <p:spPr bwMode="auto">
            <a:xfrm>
              <a:off x="908566" y="4882634"/>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4" name="Group 25"/>
          <p:cNvGrpSpPr/>
          <p:nvPr/>
        </p:nvGrpSpPr>
        <p:grpSpPr>
          <a:xfrm>
            <a:off x="5181600" y="2438400"/>
            <a:ext cx="1097280" cy="838200"/>
            <a:chOff x="5562600" y="2571750"/>
            <a:chExt cx="1097280" cy="838200"/>
          </a:xfrm>
        </p:grpSpPr>
        <p:sp>
          <p:nvSpPr>
            <p:cNvPr id="27" name="Rounded Rectangle 26"/>
            <p:cNvSpPr/>
            <p:nvPr/>
          </p:nvSpPr>
          <p:spPr bwMode="auto">
            <a:xfrm>
              <a:off x="5562600" y="2571750"/>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5562600" y="3028950"/>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5" name="Group 29"/>
          <p:cNvGrpSpPr/>
          <p:nvPr/>
        </p:nvGrpSpPr>
        <p:grpSpPr>
          <a:xfrm>
            <a:off x="7010400" y="2438400"/>
            <a:ext cx="1371600" cy="838200"/>
            <a:chOff x="7391403" y="2571750"/>
            <a:chExt cx="1371600" cy="838200"/>
          </a:xfrm>
        </p:grpSpPr>
        <p:sp>
          <p:nvSpPr>
            <p:cNvPr id="31" name="Rounded Rectangle 30"/>
            <p:cNvSpPr/>
            <p:nvPr/>
          </p:nvSpPr>
          <p:spPr bwMode="auto">
            <a:xfrm>
              <a:off x="7391403" y="2571750"/>
              <a:ext cx="914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7391403" y="2743200"/>
              <a:ext cx="13716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3" name="Rounded Rectangle 32"/>
            <p:cNvSpPr/>
            <p:nvPr/>
          </p:nvSpPr>
          <p:spPr bwMode="auto">
            <a:xfrm>
              <a:off x="7391403" y="291465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4" name="Rounded Rectangle 33"/>
            <p:cNvSpPr/>
            <p:nvPr/>
          </p:nvSpPr>
          <p:spPr bwMode="auto">
            <a:xfrm>
              <a:off x="7391403" y="3086100"/>
              <a:ext cx="5486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5" name="Rounded Rectangle 34"/>
            <p:cNvSpPr/>
            <p:nvPr/>
          </p:nvSpPr>
          <p:spPr bwMode="auto">
            <a:xfrm>
              <a:off x="7391403" y="325755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6" name="Group 35"/>
          <p:cNvGrpSpPr/>
          <p:nvPr/>
        </p:nvGrpSpPr>
        <p:grpSpPr>
          <a:xfrm>
            <a:off x="7010403" y="5486400"/>
            <a:ext cx="1097280" cy="838200"/>
            <a:chOff x="7391403" y="5486400"/>
            <a:chExt cx="1097280" cy="838200"/>
          </a:xfrm>
        </p:grpSpPr>
        <p:sp>
          <p:nvSpPr>
            <p:cNvPr id="37" name="Rounded Rectangle 36"/>
            <p:cNvSpPr/>
            <p:nvPr/>
          </p:nvSpPr>
          <p:spPr bwMode="auto">
            <a:xfrm>
              <a:off x="7391403" y="548640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8" name="Rounded Rectangle 37"/>
            <p:cNvSpPr/>
            <p:nvPr/>
          </p:nvSpPr>
          <p:spPr bwMode="auto">
            <a:xfrm>
              <a:off x="7391403" y="5657850"/>
              <a:ext cx="2743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9" name="Rounded Rectangle 38"/>
            <p:cNvSpPr/>
            <p:nvPr/>
          </p:nvSpPr>
          <p:spPr bwMode="auto">
            <a:xfrm>
              <a:off x="7391403" y="5829300"/>
              <a:ext cx="6400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0" name="Rounded Rectangle 39"/>
            <p:cNvSpPr/>
            <p:nvPr/>
          </p:nvSpPr>
          <p:spPr bwMode="auto">
            <a:xfrm>
              <a:off x="7391403" y="600075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1" name="Rounded Rectangle 40"/>
            <p:cNvSpPr/>
            <p:nvPr/>
          </p:nvSpPr>
          <p:spPr bwMode="auto">
            <a:xfrm>
              <a:off x="7391403" y="6172200"/>
              <a:ext cx="10058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7" name="Group 41"/>
          <p:cNvGrpSpPr/>
          <p:nvPr/>
        </p:nvGrpSpPr>
        <p:grpSpPr>
          <a:xfrm>
            <a:off x="7010400" y="3371850"/>
            <a:ext cx="1295403" cy="2038350"/>
            <a:chOff x="7391400" y="3429000"/>
            <a:chExt cx="1295403" cy="2038350"/>
          </a:xfrm>
        </p:grpSpPr>
        <p:sp>
          <p:nvSpPr>
            <p:cNvPr id="43" name="Rounded Rectangle 42"/>
            <p:cNvSpPr/>
            <p:nvPr/>
          </p:nvSpPr>
          <p:spPr bwMode="auto">
            <a:xfrm>
              <a:off x="7391403" y="5314950"/>
              <a:ext cx="5486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4" name="Rounded Rectangle 43"/>
            <p:cNvSpPr/>
            <p:nvPr/>
          </p:nvSpPr>
          <p:spPr bwMode="auto">
            <a:xfrm>
              <a:off x="7391403" y="3429000"/>
              <a:ext cx="6400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5" name="Rounded Rectangle 44"/>
            <p:cNvSpPr/>
            <p:nvPr/>
          </p:nvSpPr>
          <p:spPr bwMode="auto">
            <a:xfrm>
              <a:off x="7391403" y="3600450"/>
              <a:ext cx="4572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6" name="Rounded Rectangle 45"/>
            <p:cNvSpPr/>
            <p:nvPr/>
          </p:nvSpPr>
          <p:spPr bwMode="auto">
            <a:xfrm>
              <a:off x="7391403" y="3771900"/>
              <a:ext cx="1295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7" name="Rounded Rectangle 46"/>
            <p:cNvSpPr/>
            <p:nvPr/>
          </p:nvSpPr>
          <p:spPr bwMode="auto">
            <a:xfrm>
              <a:off x="7391400" y="3943350"/>
              <a:ext cx="11887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8" name="Rounded Rectangle 47"/>
            <p:cNvSpPr/>
            <p:nvPr/>
          </p:nvSpPr>
          <p:spPr bwMode="auto">
            <a:xfrm>
              <a:off x="7391403" y="4114800"/>
              <a:ext cx="11887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9" name="Rounded Rectangle 48"/>
            <p:cNvSpPr/>
            <p:nvPr/>
          </p:nvSpPr>
          <p:spPr bwMode="auto">
            <a:xfrm>
              <a:off x="7391403" y="4286250"/>
              <a:ext cx="1828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0" name="Rounded Rectangle 49"/>
            <p:cNvSpPr/>
            <p:nvPr/>
          </p:nvSpPr>
          <p:spPr bwMode="auto">
            <a:xfrm>
              <a:off x="7391403" y="4457700"/>
              <a:ext cx="5486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1" name="Rounded Rectangle 50"/>
            <p:cNvSpPr/>
            <p:nvPr/>
          </p:nvSpPr>
          <p:spPr bwMode="auto">
            <a:xfrm>
              <a:off x="7391403" y="462915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2" name="Rounded Rectangle 51"/>
            <p:cNvSpPr/>
            <p:nvPr/>
          </p:nvSpPr>
          <p:spPr bwMode="auto">
            <a:xfrm>
              <a:off x="7391403" y="4800600"/>
              <a:ext cx="914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3" name="Rounded Rectangle 52"/>
            <p:cNvSpPr/>
            <p:nvPr/>
          </p:nvSpPr>
          <p:spPr bwMode="auto">
            <a:xfrm>
              <a:off x="7391403" y="4972050"/>
              <a:ext cx="914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4" name="Rounded Rectangle 53"/>
            <p:cNvSpPr/>
            <p:nvPr/>
          </p:nvSpPr>
          <p:spPr bwMode="auto">
            <a:xfrm>
              <a:off x="7391403" y="514350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60" name="Rounded Rectangle 59"/>
          <p:cNvSpPr/>
          <p:nvPr/>
        </p:nvSpPr>
        <p:spPr bwMode="auto">
          <a:xfrm>
            <a:off x="609600" y="42672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1" name="Rounded Rectangle 60"/>
          <p:cNvSpPr/>
          <p:nvPr/>
        </p:nvSpPr>
        <p:spPr bwMode="auto">
          <a:xfrm>
            <a:off x="5181600" y="3352800"/>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5" name="Rounded Rectangular Callout 64"/>
          <p:cNvSpPr/>
          <p:nvPr/>
        </p:nvSpPr>
        <p:spPr bwMode="auto">
          <a:xfrm>
            <a:off x="3581400" y="2438400"/>
            <a:ext cx="2895600" cy="990600"/>
          </a:xfrm>
          <a:prstGeom prst="wedgeRoundRectCallout">
            <a:avLst>
              <a:gd name="adj1" fmla="val 64514"/>
              <a:gd name="adj2" fmla="val -10392"/>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starts work on the tasks…</a:t>
            </a:r>
          </a:p>
        </p:txBody>
      </p:sp>
      <p:grpSp>
        <p:nvGrpSpPr>
          <p:cNvPr id="78" name="Group 29"/>
          <p:cNvGrpSpPr/>
          <p:nvPr/>
        </p:nvGrpSpPr>
        <p:grpSpPr>
          <a:xfrm>
            <a:off x="7010400" y="2438400"/>
            <a:ext cx="1371600" cy="838200"/>
            <a:chOff x="7391403" y="2571750"/>
            <a:chExt cx="1371600" cy="838200"/>
          </a:xfrm>
        </p:grpSpPr>
        <p:sp>
          <p:nvSpPr>
            <p:cNvPr id="79" name="Rounded Rectangle 78"/>
            <p:cNvSpPr/>
            <p:nvPr/>
          </p:nvSpPr>
          <p:spPr bwMode="auto">
            <a:xfrm>
              <a:off x="7391403" y="257175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0" name="Rounded Rectangle 79"/>
            <p:cNvSpPr/>
            <p:nvPr/>
          </p:nvSpPr>
          <p:spPr bwMode="auto">
            <a:xfrm>
              <a:off x="7391403" y="2743200"/>
              <a:ext cx="13716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1" name="Rounded Rectangle 80"/>
            <p:cNvSpPr/>
            <p:nvPr/>
          </p:nvSpPr>
          <p:spPr bwMode="auto">
            <a:xfrm>
              <a:off x="7391403" y="291465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2" name="Rounded Rectangle 81"/>
            <p:cNvSpPr/>
            <p:nvPr/>
          </p:nvSpPr>
          <p:spPr bwMode="auto">
            <a:xfrm>
              <a:off x="7391403" y="308610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3" name="Rounded Rectangle 82"/>
            <p:cNvSpPr/>
            <p:nvPr/>
          </p:nvSpPr>
          <p:spPr bwMode="auto">
            <a:xfrm>
              <a:off x="7391403" y="325755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a:t>
            </a:r>
            <a:r>
              <a:rPr lang="en-US" dirty="0" smtClean="0"/>
              <a:t>Sprint</a:t>
            </a:r>
            <a:endParaRPr lang="en-US" dirty="0"/>
          </a:p>
        </p:txBody>
      </p:sp>
      <p:grpSp>
        <p:nvGrpSpPr>
          <p:cNvPr id="15" name="Group 27"/>
          <p:cNvGrpSpPr/>
          <p:nvPr/>
        </p:nvGrpSpPr>
        <p:grpSpPr>
          <a:xfrm>
            <a:off x="609600" y="2438400"/>
            <a:ext cx="1097280" cy="3124200"/>
            <a:chOff x="908566" y="2139434"/>
            <a:chExt cx="1097280" cy="3124200"/>
          </a:xfrm>
        </p:grpSpPr>
        <p:sp>
          <p:nvSpPr>
            <p:cNvPr id="5" name="Rounded Rectangle 4"/>
            <p:cNvSpPr/>
            <p:nvPr/>
          </p:nvSpPr>
          <p:spPr bwMode="auto">
            <a:xfrm>
              <a:off x="908566" y="2139434"/>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 name="Rounded Rectangle 5"/>
            <p:cNvSpPr/>
            <p:nvPr/>
          </p:nvSpPr>
          <p:spPr bwMode="auto">
            <a:xfrm>
              <a:off x="908566" y="2596634"/>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 name="Rounded Rectangle 6"/>
            <p:cNvSpPr/>
            <p:nvPr/>
          </p:nvSpPr>
          <p:spPr bwMode="auto">
            <a:xfrm>
              <a:off x="908566" y="30538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908566" y="3511034"/>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 name="Rounded Rectangle 8"/>
            <p:cNvSpPr/>
            <p:nvPr/>
          </p:nvSpPr>
          <p:spPr bwMode="auto">
            <a:xfrm>
              <a:off x="908566" y="4425434"/>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0" name="Rounded Rectangle 9"/>
            <p:cNvSpPr/>
            <p:nvPr/>
          </p:nvSpPr>
          <p:spPr bwMode="auto">
            <a:xfrm>
              <a:off x="908566" y="4882634"/>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6" name="Group 25"/>
          <p:cNvGrpSpPr/>
          <p:nvPr/>
        </p:nvGrpSpPr>
        <p:grpSpPr>
          <a:xfrm>
            <a:off x="5181600" y="2438400"/>
            <a:ext cx="1097280" cy="838200"/>
            <a:chOff x="5562600" y="2571750"/>
            <a:chExt cx="1097280" cy="838200"/>
          </a:xfrm>
        </p:grpSpPr>
        <p:sp>
          <p:nvSpPr>
            <p:cNvPr id="27" name="Rounded Rectangle 26"/>
            <p:cNvSpPr/>
            <p:nvPr/>
          </p:nvSpPr>
          <p:spPr bwMode="auto">
            <a:xfrm>
              <a:off x="5562600" y="2571750"/>
              <a:ext cx="73152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5562600" y="3028950"/>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7" name="Group 29"/>
          <p:cNvGrpSpPr/>
          <p:nvPr/>
        </p:nvGrpSpPr>
        <p:grpSpPr>
          <a:xfrm>
            <a:off x="7010400" y="2438400"/>
            <a:ext cx="1371600" cy="838200"/>
            <a:chOff x="7391403" y="2571750"/>
            <a:chExt cx="1371600" cy="838200"/>
          </a:xfrm>
        </p:grpSpPr>
        <p:sp>
          <p:nvSpPr>
            <p:cNvPr id="31" name="Rounded Rectangle 30"/>
            <p:cNvSpPr/>
            <p:nvPr/>
          </p:nvSpPr>
          <p:spPr bwMode="auto">
            <a:xfrm>
              <a:off x="7391403" y="257175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7391403" y="2743200"/>
              <a:ext cx="13716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3" name="Rounded Rectangle 32"/>
            <p:cNvSpPr/>
            <p:nvPr/>
          </p:nvSpPr>
          <p:spPr bwMode="auto">
            <a:xfrm>
              <a:off x="7391403" y="291465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4" name="Rounded Rectangle 33"/>
            <p:cNvSpPr/>
            <p:nvPr/>
          </p:nvSpPr>
          <p:spPr bwMode="auto">
            <a:xfrm>
              <a:off x="7391403" y="308610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5" name="Rounded Rectangle 34"/>
            <p:cNvSpPr/>
            <p:nvPr/>
          </p:nvSpPr>
          <p:spPr bwMode="auto">
            <a:xfrm>
              <a:off x="7391403" y="325755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8" name="Group 35"/>
          <p:cNvGrpSpPr/>
          <p:nvPr/>
        </p:nvGrpSpPr>
        <p:grpSpPr>
          <a:xfrm>
            <a:off x="7010403" y="5486400"/>
            <a:ext cx="1097280" cy="838200"/>
            <a:chOff x="7391403" y="5486400"/>
            <a:chExt cx="1097280" cy="838200"/>
          </a:xfrm>
        </p:grpSpPr>
        <p:sp>
          <p:nvSpPr>
            <p:cNvPr id="37" name="Rounded Rectangle 36"/>
            <p:cNvSpPr/>
            <p:nvPr/>
          </p:nvSpPr>
          <p:spPr bwMode="auto">
            <a:xfrm>
              <a:off x="7391403" y="548640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8" name="Rounded Rectangle 37"/>
            <p:cNvSpPr/>
            <p:nvPr/>
          </p:nvSpPr>
          <p:spPr bwMode="auto">
            <a:xfrm>
              <a:off x="7391403" y="5657850"/>
              <a:ext cx="2743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9" name="Rounded Rectangle 38"/>
            <p:cNvSpPr/>
            <p:nvPr/>
          </p:nvSpPr>
          <p:spPr bwMode="auto">
            <a:xfrm>
              <a:off x="7391403" y="5829300"/>
              <a:ext cx="6400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0" name="Rounded Rectangle 39"/>
            <p:cNvSpPr/>
            <p:nvPr/>
          </p:nvSpPr>
          <p:spPr bwMode="auto">
            <a:xfrm>
              <a:off x="7391403" y="600075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1" name="Rounded Rectangle 40"/>
            <p:cNvSpPr/>
            <p:nvPr/>
          </p:nvSpPr>
          <p:spPr bwMode="auto">
            <a:xfrm>
              <a:off x="7391403" y="6172200"/>
              <a:ext cx="10058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9" name="Group 41"/>
          <p:cNvGrpSpPr/>
          <p:nvPr/>
        </p:nvGrpSpPr>
        <p:grpSpPr>
          <a:xfrm>
            <a:off x="7010400" y="3371850"/>
            <a:ext cx="1295403" cy="2038350"/>
            <a:chOff x="7391400" y="3429000"/>
            <a:chExt cx="1295403" cy="2038350"/>
          </a:xfrm>
        </p:grpSpPr>
        <p:sp>
          <p:nvSpPr>
            <p:cNvPr id="43" name="Rounded Rectangle 42"/>
            <p:cNvSpPr/>
            <p:nvPr/>
          </p:nvSpPr>
          <p:spPr bwMode="auto">
            <a:xfrm>
              <a:off x="7391403" y="5314950"/>
              <a:ext cx="5486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4" name="Rounded Rectangle 43"/>
            <p:cNvSpPr/>
            <p:nvPr/>
          </p:nvSpPr>
          <p:spPr bwMode="auto">
            <a:xfrm>
              <a:off x="7391403" y="3429000"/>
              <a:ext cx="6400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5" name="Rounded Rectangle 44"/>
            <p:cNvSpPr/>
            <p:nvPr/>
          </p:nvSpPr>
          <p:spPr bwMode="auto">
            <a:xfrm>
              <a:off x="7391403" y="3600450"/>
              <a:ext cx="4572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6" name="Rounded Rectangle 45"/>
            <p:cNvSpPr/>
            <p:nvPr/>
          </p:nvSpPr>
          <p:spPr bwMode="auto">
            <a:xfrm>
              <a:off x="7391403" y="3771900"/>
              <a:ext cx="1295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7" name="Rounded Rectangle 46"/>
            <p:cNvSpPr/>
            <p:nvPr/>
          </p:nvSpPr>
          <p:spPr bwMode="auto">
            <a:xfrm>
              <a:off x="7391400" y="3943350"/>
              <a:ext cx="11887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8" name="Rounded Rectangle 47"/>
            <p:cNvSpPr/>
            <p:nvPr/>
          </p:nvSpPr>
          <p:spPr bwMode="auto">
            <a:xfrm>
              <a:off x="7391403" y="4114800"/>
              <a:ext cx="11887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9" name="Rounded Rectangle 48"/>
            <p:cNvSpPr/>
            <p:nvPr/>
          </p:nvSpPr>
          <p:spPr bwMode="auto">
            <a:xfrm>
              <a:off x="7391403" y="4286250"/>
              <a:ext cx="1828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0" name="Rounded Rectangle 49"/>
            <p:cNvSpPr/>
            <p:nvPr/>
          </p:nvSpPr>
          <p:spPr bwMode="auto">
            <a:xfrm>
              <a:off x="7391403" y="4457700"/>
              <a:ext cx="5486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1" name="Rounded Rectangle 50"/>
            <p:cNvSpPr/>
            <p:nvPr/>
          </p:nvSpPr>
          <p:spPr bwMode="auto">
            <a:xfrm>
              <a:off x="7391403" y="462915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2" name="Rounded Rectangle 51"/>
            <p:cNvSpPr/>
            <p:nvPr/>
          </p:nvSpPr>
          <p:spPr bwMode="auto">
            <a:xfrm>
              <a:off x="7391403" y="4800600"/>
              <a:ext cx="914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3" name="Rounded Rectangle 52"/>
            <p:cNvSpPr/>
            <p:nvPr/>
          </p:nvSpPr>
          <p:spPr bwMode="auto">
            <a:xfrm>
              <a:off x="7391403" y="4972050"/>
              <a:ext cx="91440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4" name="Rounded Rectangle 53"/>
            <p:cNvSpPr/>
            <p:nvPr/>
          </p:nvSpPr>
          <p:spPr bwMode="auto">
            <a:xfrm>
              <a:off x="7391403" y="514350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60" name="Rounded Rectangle 59"/>
          <p:cNvSpPr/>
          <p:nvPr/>
        </p:nvSpPr>
        <p:spPr bwMode="auto">
          <a:xfrm>
            <a:off x="609600" y="42672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1" name="Rounded Rectangle 60"/>
          <p:cNvSpPr/>
          <p:nvPr/>
        </p:nvSpPr>
        <p:spPr bwMode="auto">
          <a:xfrm>
            <a:off x="5181600" y="3352800"/>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nvGrpSpPr>
          <p:cNvPr id="65" name="Group 64"/>
          <p:cNvGrpSpPr/>
          <p:nvPr/>
        </p:nvGrpSpPr>
        <p:grpSpPr>
          <a:xfrm>
            <a:off x="3429000" y="3886200"/>
            <a:ext cx="3200400" cy="2286000"/>
            <a:chOff x="3429000" y="3886200"/>
            <a:chExt cx="3200400" cy="2286000"/>
          </a:xfrm>
        </p:grpSpPr>
        <p:graphicFrame>
          <p:nvGraphicFramePr>
            <p:cNvPr id="63" name="Chart 62"/>
            <p:cNvGraphicFramePr/>
            <p:nvPr>
              <p:extLst>
                <p:ext uri="{D42A27DB-BD31-4B8C-83A1-F6EECF244321}">
                  <p14:modId xmlns:p14="http://schemas.microsoft.com/office/powerpoint/2010/main" val="1906258579"/>
                </p:ext>
              </p:extLst>
            </p:nvPr>
          </p:nvGraphicFramePr>
          <p:xfrm>
            <a:off x="3429000" y="3886200"/>
            <a:ext cx="3200400" cy="2286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4" name="Straight Connector 63"/>
            <p:cNvCxnSpPr/>
            <p:nvPr/>
          </p:nvCxnSpPr>
          <p:spPr>
            <a:xfrm>
              <a:off x="3981450" y="4600575"/>
              <a:ext cx="2476500" cy="1114425"/>
            </a:xfrm>
            <a:prstGeom prst="line">
              <a:avLst/>
            </a:prstGeom>
            <a:ln w="254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62" name="Rounded Rectangular Callout 61"/>
          <p:cNvSpPr/>
          <p:nvPr/>
        </p:nvSpPr>
        <p:spPr bwMode="auto">
          <a:xfrm>
            <a:off x="1066800" y="3581400"/>
            <a:ext cx="2743200" cy="1066800"/>
          </a:xfrm>
          <a:prstGeom prst="wedgeRoundRectCallout">
            <a:avLst>
              <a:gd name="adj1" fmla="val 72080"/>
              <a:gd name="adj2" fmla="val 48923"/>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Completed work is reported daily</a:t>
            </a:r>
          </a:p>
        </p:txBody>
      </p:sp>
      <p:grpSp>
        <p:nvGrpSpPr>
          <p:cNvPr id="67" name="Group 66"/>
          <p:cNvGrpSpPr/>
          <p:nvPr/>
        </p:nvGrpSpPr>
        <p:grpSpPr>
          <a:xfrm>
            <a:off x="381000" y="1295400"/>
            <a:ext cx="8083034" cy="3733800"/>
            <a:chOff x="381000" y="1295400"/>
            <a:chExt cx="8083034" cy="3733800"/>
          </a:xfrm>
        </p:grpSpPr>
        <p:sp>
          <p:nvSpPr>
            <p:cNvPr id="68" name="Rectangle 67"/>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69" name="TextBox 68"/>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70" name="Straight Connector 69"/>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029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72" name="Straight Connector 71"/>
            <p:cNvCxnSpPr/>
            <p:nvPr/>
          </p:nvCxnSpPr>
          <p:spPr>
            <a:xfrm>
              <a:off x="5029200" y="2286000"/>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flipH="1" flipV="1">
              <a:off x="5410200" y="3657600"/>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858000" y="1905000"/>
              <a:ext cx="1606034" cy="369332"/>
            </a:xfrm>
            <a:prstGeom prst="rect">
              <a:avLst/>
            </a:prstGeom>
            <a:noFill/>
          </p:spPr>
          <p:txBody>
            <a:bodyPr wrap="square" rtlCol="0">
              <a:spAutoFit/>
            </a:bodyPr>
            <a:lstStyle/>
            <a:p>
              <a:r>
                <a:rPr lang="en-US" dirty="0" smtClean="0">
                  <a:solidFill>
                    <a:schemeClr val="bg1"/>
                  </a:solidFill>
                </a:rPr>
                <a:t>Tasks (hours)</a:t>
              </a:r>
            </a:p>
          </p:txBody>
        </p:sp>
        <p:sp>
          <p:nvSpPr>
            <p:cNvPr id="75" name="Rectangle 74"/>
            <p:cNvSpPr/>
            <p:nvPr/>
          </p:nvSpPr>
          <p:spPr>
            <a:xfrm>
              <a:off x="4953000" y="1295400"/>
              <a:ext cx="2479333" cy="461665"/>
            </a:xfrm>
            <a:prstGeom prst="rect">
              <a:avLst/>
            </a:prstGeom>
          </p:spPr>
          <p:txBody>
            <a:bodyPr wrap="none">
              <a:spAutoFit/>
            </a:bodyPr>
            <a:lstStyle/>
            <a:p>
              <a:r>
                <a:rPr lang="en-US" sz="2400" dirty="0" smtClean="0">
                  <a:solidFill>
                    <a:schemeClr val="bg1"/>
                  </a:solidFill>
                  <a:latin typeface="Segoe UI" pitchFamily="34" charset="0"/>
                  <a:cs typeface="Arial" charset="0"/>
                </a:rPr>
                <a:t>Iteration Backlog</a:t>
              </a:r>
            </a:p>
          </p:txBody>
        </p:sp>
      </p:gr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Sprint</a:t>
            </a:r>
          </a:p>
        </p:txBody>
      </p:sp>
      <p:grpSp>
        <p:nvGrpSpPr>
          <p:cNvPr id="16" name="Group 25"/>
          <p:cNvGrpSpPr/>
          <p:nvPr/>
        </p:nvGrpSpPr>
        <p:grpSpPr>
          <a:xfrm>
            <a:off x="5181600" y="2438400"/>
            <a:ext cx="1097280" cy="838200"/>
            <a:chOff x="5562600" y="2571750"/>
            <a:chExt cx="1097280" cy="838200"/>
          </a:xfrm>
        </p:grpSpPr>
        <p:sp>
          <p:nvSpPr>
            <p:cNvPr id="27" name="Rounded Rectangle 26"/>
            <p:cNvSpPr/>
            <p:nvPr/>
          </p:nvSpPr>
          <p:spPr bwMode="auto">
            <a:xfrm>
              <a:off x="5562600" y="2571750"/>
              <a:ext cx="73152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5562600" y="3028950"/>
              <a:ext cx="109728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7" name="Group 29"/>
          <p:cNvGrpSpPr/>
          <p:nvPr/>
        </p:nvGrpSpPr>
        <p:grpSpPr>
          <a:xfrm>
            <a:off x="7010400" y="2438400"/>
            <a:ext cx="1371600" cy="838200"/>
            <a:chOff x="7391403" y="2571750"/>
            <a:chExt cx="1371600" cy="838200"/>
          </a:xfrm>
        </p:grpSpPr>
        <p:sp>
          <p:nvSpPr>
            <p:cNvPr id="31" name="Rounded Rectangle 30"/>
            <p:cNvSpPr/>
            <p:nvPr/>
          </p:nvSpPr>
          <p:spPr bwMode="auto">
            <a:xfrm>
              <a:off x="7391403" y="257175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7391403" y="2743200"/>
              <a:ext cx="13716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3" name="Rounded Rectangle 32"/>
            <p:cNvSpPr/>
            <p:nvPr/>
          </p:nvSpPr>
          <p:spPr bwMode="auto">
            <a:xfrm>
              <a:off x="7391403" y="291465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4" name="Rounded Rectangle 33"/>
            <p:cNvSpPr/>
            <p:nvPr/>
          </p:nvSpPr>
          <p:spPr bwMode="auto">
            <a:xfrm>
              <a:off x="7391403" y="308610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5" name="Rounded Rectangle 34"/>
            <p:cNvSpPr/>
            <p:nvPr/>
          </p:nvSpPr>
          <p:spPr bwMode="auto">
            <a:xfrm>
              <a:off x="7391403" y="325755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8" name="Group 35"/>
          <p:cNvGrpSpPr/>
          <p:nvPr/>
        </p:nvGrpSpPr>
        <p:grpSpPr>
          <a:xfrm>
            <a:off x="7010403" y="5486400"/>
            <a:ext cx="1097280" cy="838200"/>
            <a:chOff x="7391403" y="5486400"/>
            <a:chExt cx="1097280" cy="838200"/>
          </a:xfrm>
        </p:grpSpPr>
        <p:sp>
          <p:nvSpPr>
            <p:cNvPr id="37" name="Rounded Rectangle 36"/>
            <p:cNvSpPr/>
            <p:nvPr/>
          </p:nvSpPr>
          <p:spPr bwMode="auto">
            <a:xfrm>
              <a:off x="7391403" y="5486400"/>
              <a:ext cx="7315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8" name="Rounded Rectangle 37"/>
            <p:cNvSpPr/>
            <p:nvPr/>
          </p:nvSpPr>
          <p:spPr bwMode="auto">
            <a:xfrm>
              <a:off x="7391403" y="5657850"/>
              <a:ext cx="27432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9" name="Rounded Rectangle 38"/>
            <p:cNvSpPr/>
            <p:nvPr/>
          </p:nvSpPr>
          <p:spPr bwMode="auto">
            <a:xfrm>
              <a:off x="7391403" y="5829300"/>
              <a:ext cx="6400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0" name="Rounded Rectangle 39"/>
            <p:cNvSpPr/>
            <p:nvPr/>
          </p:nvSpPr>
          <p:spPr bwMode="auto">
            <a:xfrm>
              <a:off x="7391403" y="6000750"/>
              <a:ext cx="109728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1" name="Rounded Rectangle 40"/>
            <p:cNvSpPr/>
            <p:nvPr/>
          </p:nvSpPr>
          <p:spPr bwMode="auto">
            <a:xfrm>
              <a:off x="7391403" y="6172200"/>
              <a:ext cx="1005840" cy="1524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9" name="Group 41"/>
          <p:cNvGrpSpPr/>
          <p:nvPr/>
        </p:nvGrpSpPr>
        <p:grpSpPr>
          <a:xfrm>
            <a:off x="7010400" y="3371850"/>
            <a:ext cx="1295403" cy="2038350"/>
            <a:chOff x="7391400" y="3429000"/>
            <a:chExt cx="1295403" cy="2038350"/>
          </a:xfrm>
        </p:grpSpPr>
        <p:sp>
          <p:nvSpPr>
            <p:cNvPr id="43" name="Rounded Rectangle 42"/>
            <p:cNvSpPr/>
            <p:nvPr/>
          </p:nvSpPr>
          <p:spPr bwMode="auto">
            <a:xfrm>
              <a:off x="7391403" y="531495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4" name="Rounded Rectangle 43"/>
            <p:cNvSpPr/>
            <p:nvPr/>
          </p:nvSpPr>
          <p:spPr bwMode="auto">
            <a:xfrm>
              <a:off x="7391403" y="3429000"/>
              <a:ext cx="6400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5" name="Rounded Rectangle 44"/>
            <p:cNvSpPr/>
            <p:nvPr/>
          </p:nvSpPr>
          <p:spPr bwMode="auto">
            <a:xfrm>
              <a:off x="7391403" y="3600450"/>
              <a:ext cx="4572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6" name="Rounded Rectangle 45"/>
            <p:cNvSpPr/>
            <p:nvPr/>
          </p:nvSpPr>
          <p:spPr bwMode="auto">
            <a:xfrm>
              <a:off x="7391403" y="3771900"/>
              <a:ext cx="1295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7" name="Rounded Rectangle 46"/>
            <p:cNvSpPr/>
            <p:nvPr/>
          </p:nvSpPr>
          <p:spPr bwMode="auto">
            <a:xfrm>
              <a:off x="7391400" y="3943350"/>
              <a:ext cx="11887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8" name="Rounded Rectangle 47"/>
            <p:cNvSpPr/>
            <p:nvPr/>
          </p:nvSpPr>
          <p:spPr bwMode="auto">
            <a:xfrm>
              <a:off x="7391403" y="4114800"/>
              <a:ext cx="11887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9" name="Rounded Rectangle 48"/>
            <p:cNvSpPr/>
            <p:nvPr/>
          </p:nvSpPr>
          <p:spPr bwMode="auto">
            <a:xfrm>
              <a:off x="7391403" y="4286250"/>
              <a:ext cx="1828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0" name="Rounded Rectangle 49"/>
            <p:cNvSpPr/>
            <p:nvPr/>
          </p:nvSpPr>
          <p:spPr bwMode="auto">
            <a:xfrm>
              <a:off x="7391403" y="445770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1" name="Rounded Rectangle 50"/>
            <p:cNvSpPr/>
            <p:nvPr/>
          </p:nvSpPr>
          <p:spPr bwMode="auto">
            <a:xfrm>
              <a:off x="7391403" y="462915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2" name="Rounded Rectangle 51"/>
            <p:cNvSpPr/>
            <p:nvPr/>
          </p:nvSpPr>
          <p:spPr bwMode="auto">
            <a:xfrm>
              <a:off x="7391403" y="480060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3" name="Rounded Rectangle 52"/>
            <p:cNvSpPr/>
            <p:nvPr/>
          </p:nvSpPr>
          <p:spPr bwMode="auto">
            <a:xfrm>
              <a:off x="7391403" y="497205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4" name="Rounded Rectangle 53"/>
            <p:cNvSpPr/>
            <p:nvPr/>
          </p:nvSpPr>
          <p:spPr bwMode="auto">
            <a:xfrm>
              <a:off x="7391403" y="514350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61" name="Rounded Rectangle 60"/>
          <p:cNvSpPr/>
          <p:nvPr/>
        </p:nvSpPr>
        <p:spPr bwMode="auto">
          <a:xfrm>
            <a:off x="5181600" y="3352800"/>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aphicFrame>
        <p:nvGraphicFramePr>
          <p:cNvPr id="65" name="Chart 64"/>
          <p:cNvGraphicFramePr/>
          <p:nvPr>
            <p:extLst>
              <p:ext uri="{D42A27DB-BD31-4B8C-83A1-F6EECF244321}">
                <p14:modId xmlns:p14="http://schemas.microsoft.com/office/powerpoint/2010/main" val="223813662"/>
              </p:ext>
            </p:extLst>
          </p:nvPr>
        </p:nvGraphicFramePr>
        <p:xfrm>
          <a:off x="3429000" y="3886200"/>
          <a:ext cx="3200400" cy="2286000"/>
        </p:xfrm>
        <a:graphic>
          <a:graphicData uri="http://schemas.openxmlformats.org/drawingml/2006/chart">
            <c:chart xmlns:c="http://schemas.openxmlformats.org/drawingml/2006/chart" xmlns:r="http://schemas.openxmlformats.org/officeDocument/2006/relationships" r:id="rId2"/>
          </a:graphicData>
        </a:graphic>
      </p:graphicFrame>
      <p:grpSp>
        <p:nvGrpSpPr>
          <p:cNvPr id="85" name="Group 27"/>
          <p:cNvGrpSpPr/>
          <p:nvPr/>
        </p:nvGrpSpPr>
        <p:grpSpPr>
          <a:xfrm>
            <a:off x="609600" y="2438400"/>
            <a:ext cx="1097280" cy="3124200"/>
            <a:chOff x="908566" y="2139434"/>
            <a:chExt cx="1097280" cy="3124200"/>
          </a:xfrm>
        </p:grpSpPr>
        <p:sp>
          <p:nvSpPr>
            <p:cNvPr id="86" name="Rounded Rectangle 85"/>
            <p:cNvSpPr/>
            <p:nvPr/>
          </p:nvSpPr>
          <p:spPr bwMode="auto">
            <a:xfrm>
              <a:off x="908566" y="2139434"/>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7" name="Rounded Rectangle 86"/>
            <p:cNvSpPr/>
            <p:nvPr/>
          </p:nvSpPr>
          <p:spPr bwMode="auto">
            <a:xfrm>
              <a:off x="908566" y="2596634"/>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8" name="Rounded Rectangle 87"/>
            <p:cNvSpPr/>
            <p:nvPr/>
          </p:nvSpPr>
          <p:spPr bwMode="auto">
            <a:xfrm>
              <a:off x="908566" y="30538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9" name="Rounded Rectangle 88"/>
            <p:cNvSpPr/>
            <p:nvPr/>
          </p:nvSpPr>
          <p:spPr bwMode="auto">
            <a:xfrm>
              <a:off x="908566" y="3511034"/>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0" name="Rounded Rectangle 89"/>
            <p:cNvSpPr/>
            <p:nvPr/>
          </p:nvSpPr>
          <p:spPr bwMode="auto">
            <a:xfrm>
              <a:off x="908566" y="4425434"/>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1" name="Rounded Rectangle 90"/>
            <p:cNvSpPr/>
            <p:nvPr/>
          </p:nvSpPr>
          <p:spPr bwMode="auto">
            <a:xfrm>
              <a:off x="908566" y="4882634"/>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92" name="Rounded Rectangle 91"/>
          <p:cNvSpPr/>
          <p:nvPr/>
        </p:nvSpPr>
        <p:spPr bwMode="auto">
          <a:xfrm>
            <a:off x="609600" y="42672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cxnSp>
        <p:nvCxnSpPr>
          <p:cNvPr id="93" name="Straight Connector 92"/>
          <p:cNvCxnSpPr/>
          <p:nvPr/>
        </p:nvCxnSpPr>
        <p:spPr>
          <a:xfrm>
            <a:off x="3981450" y="4600575"/>
            <a:ext cx="2476500" cy="1114425"/>
          </a:xfrm>
          <a:prstGeom prst="line">
            <a:avLst/>
          </a:prstGeom>
          <a:ln w="254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56" name="TextBox 55"/>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57" name="Straight Connector 56"/>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029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59" name="Straight Connector 58"/>
          <p:cNvCxnSpPr/>
          <p:nvPr/>
        </p:nvCxnSpPr>
        <p:spPr>
          <a:xfrm>
            <a:off x="5029200" y="2286000"/>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5410200" y="3657600"/>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858000" y="1905000"/>
            <a:ext cx="1606034" cy="369332"/>
          </a:xfrm>
          <a:prstGeom prst="rect">
            <a:avLst/>
          </a:prstGeom>
          <a:noFill/>
        </p:spPr>
        <p:txBody>
          <a:bodyPr wrap="square" rtlCol="0">
            <a:spAutoFit/>
          </a:bodyPr>
          <a:lstStyle/>
          <a:p>
            <a:r>
              <a:rPr lang="en-US" dirty="0" smtClean="0">
                <a:solidFill>
                  <a:schemeClr val="bg1"/>
                </a:solidFill>
              </a:rPr>
              <a:t>Tasks (hours)</a:t>
            </a:r>
          </a:p>
        </p:txBody>
      </p:sp>
      <p:sp>
        <p:nvSpPr>
          <p:cNvPr id="63" name="Rectangle 62"/>
          <p:cNvSpPr/>
          <p:nvPr/>
        </p:nvSpPr>
        <p:spPr>
          <a:xfrm>
            <a:off x="4953000" y="1295400"/>
            <a:ext cx="2479333" cy="461665"/>
          </a:xfrm>
          <a:prstGeom prst="rect">
            <a:avLst/>
          </a:prstGeom>
        </p:spPr>
        <p:txBody>
          <a:bodyPr wrap="none">
            <a:spAutoFit/>
          </a:bodyPr>
          <a:lstStyle/>
          <a:p>
            <a:r>
              <a:rPr lang="en-US" sz="2400" dirty="0" smtClean="0">
                <a:solidFill>
                  <a:schemeClr val="bg1"/>
                </a:solidFill>
                <a:latin typeface="Segoe UI" pitchFamily="34" charset="0"/>
                <a:cs typeface="Arial" charset="0"/>
              </a:rPr>
              <a:t>Iteration Backlog</a:t>
            </a: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68" name="Chart 67"/>
          <p:cNvGraphicFramePr/>
          <p:nvPr>
            <p:extLst>
              <p:ext uri="{D42A27DB-BD31-4B8C-83A1-F6EECF244321}">
                <p14:modId xmlns:p14="http://schemas.microsoft.com/office/powerpoint/2010/main" val="2239574142"/>
              </p:ext>
            </p:extLst>
          </p:nvPr>
        </p:nvGraphicFramePr>
        <p:xfrm>
          <a:off x="3429000" y="3886200"/>
          <a:ext cx="3200400" cy="2286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a:t>Running a Sprint</a:t>
            </a:r>
          </a:p>
        </p:txBody>
      </p:sp>
      <p:grpSp>
        <p:nvGrpSpPr>
          <p:cNvPr id="8" name="Group 25"/>
          <p:cNvGrpSpPr/>
          <p:nvPr/>
        </p:nvGrpSpPr>
        <p:grpSpPr>
          <a:xfrm>
            <a:off x="5181600" y="2438400"/>
            <a:ext cx="1097280" cy="838200"/>
            <a:chOff x="5562600" y="2571750"/>
            <a:chExt cx="1097280" cy="838200"/>
          </a:xfrm>
        </p:grpSpPr>
        <p:sp>
          <p:nvSpPr>
            <p:cNvPr id="27" name="Rounded Rectangle 26"/>
            <p:cNvSpPr/>
            <p:nvPr/>
          </p:nvSpPr>
          <p:spPr bwMode="auto">
            <a:xfrm>
              <a:off x="5562600" y="2571750"/>
              <a:ext cx="73152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5562600" y="3028950"/>
              <a:ext cx="109728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3" name="Group 29"/>
          <p:cNvGrpSpPr/>
          <p:nvPr/>
        </p:nvGrpSpPr>
        <p:grpSpPr>
          <a:xfrm>
            <a:off x="7010400" y="2438400"/>
            <a:ext cx="1371600" cy="838200"/>
            <a:chOff x="7391403" y="2571750"/>
            <a:chExt cx="1371600" cy="838200"/>
          </a:xfrm>
        </p:grpSpPr>
        <p:sp>
          <p:nvSpPr>
            <p:cNvPr id="31" name="Rounded Rectangle 30"/>
            <p:cNvSpPr/>
            <p:nvPr/>
          </p:nvSpPr>
          <p:spPr bwMode="auto">
            <a:xfrm>
              <a:off x="7391403" y="257175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7391403" y="2743200"/>
              <a:ext cx="13716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3" name="Rounded Rectangle 32"/>
            <p:cNvSpPr/>
            <p:nvPr/>
          </p:nvSpPr>
          <p:spPr bwMode="auto">
            <a:xfrm>
              <a:off x="7391403" y="291465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4" name="Rounded Rectangle 33"/>
            <p:cNvSpPr/>
            <p:nvPr/>
          </p:nvSpPr>
          <p:spPr bwMode="auto">
            <a:xfrm>
              <a:off x="7391403" y="308610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5" name="Rounded Rectangle 34"/>
            <p:cNvSpPr/>
            <p:nvPr/>
          </p:nvSpPr>
          <p:spPr bwMode="auto">
            <a:xfrm>
              <a:off x="7391403" y="325755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4" name="Group 35"/>
          <p:cNvGrpSpPr/>
          <p:nvPr/>
        </p:nvGrpSpPr>
        <p:grpSpPr>
          <a:xfrm>
            <a:off x="7010403" y="5486400"/>
            <a:ext cx="1097280" cy="838200"/>
            <a:chOff x="7391403" y="5486400"/>
            <a:chExt cx="1097280" cy="838200"/>
          </a:xfrm>
        </p:grpSpPr>
        <p:sp>
          <p:nvSpPr>
            <p:cNvPr id="37" name="Rounded Rectangle 36"/>
            <p:cNvSpPr/>
            <p:nvPr/>
          </p:nvSpPr>
          <p:spPr bwMode="auto">
            <a:xfrm>
              <a:off x="7391403" y="548640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8" name="Rounded Rectangle 37"/>
            <p:cNvSpPr/>
            <p:nvPr/>
          </p:nvSpPr>
          <p:spPr bwMode="auto">
            <a:xfrm>
              <a:off x="7391403" y="5657850"/>
              <a:ext cx="2743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9" name="Rounded Rectangle 38"/>
            <p:cNvSpPr/>
            <p:nvPr/>
          </p:nvSpPr>
          <p:spPr bwMode="auto">
            <a:xfrm>
              <a:off x="7391403" y="5829300"/>
              <a:ext cx="6400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0" name="Rounded Rectangle 39"/>
            <p:cNvSpPr/>
            <p:nvPr/>
          </p:nvSpPr>
          <p:spPr bwMode="auto">
            <a:xfrm>
              <a:off x="7391403" y="600075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1" name="Rounded Rectangle 40"/>
            <p:cNvSpPr/>
            <p:nvPr/>
          </p:nvSpPr>
          <p:spPr bwMode="auto">
            <a:xfrm>
              <a:off x="7391403" y="6172200"/>
              <a:ext cx="10058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5" name="Group 41"/>
          <p:cNvGrpSpPr/>
          <p:nvPr/>
        </p:nvGrpSpPr>
        <p:grpSpPr>
          <a:xfrm>
            <a:off x="7010400" y="3371850"/>
            <a:ext cx="1295403" cy="2038350"/>
            <a:chOff x="7391400" y="3429000"/>
            <a:chExt cx="1295403" cy="2038350"/>
          </a:xfrm>
        </p:grpSpPr>
        <p:sp>
          <p:nvSpPr>
            <p:cNvPr id="43" name="Rounded Rectangle 42"/>
            <p:cNvSpPr/>
            <p:nvPr/>
          </p:nvSpPr>
          <p:spPr bwMode="auto">
            <a:xfrm>
              <a:off x="7391403" y="531495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4" name="Rounded Rectangle 43"/>
            <p:cNvSpPr/>
            <p:nvPr/>
          </p:nvSpPr>
          <p:spPr bwMode="auto">
            <a:xfrm>
              <a:off x="7391403" y="3429000"/>
              <a:ext cx="6400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5" name="Rounded Rectangle 44"/>
            <p:cNvSpPr/>
            <p:nvPr/>
          </p:nvSpPr>
          <p:spPr bwMode="auto">
            <a:xfrm>
              <a:off x="7391403" y="3600450"/>
              <a:ext cx="4572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6" name="Rounded Rectangle 45"/>
            <p:cNvSpPr/>
            <p:nvPr/>
          </p:nvSpPr>
          <p:spPr bwMode="auto">
            <a:xfrm>
              <a:off x="7391403" y="3771900"/>
              <a:ext cx="1295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7" name="Rounded Rectangle 46"/>
            <p:cNvSpPr/>
            <p:nvPr/>
          </p:nvSpPr>
          <p:spPr bwMode="auto">
            <a:xfrm>
              <a:off x="7391400" y="3943350"/>
              <a:ext cx="11887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8" name="Rounded Rectangle 47"/>
            <p:cNvSpPr/>
            <p:nvPr/>
          </p:nvSpPr>
          <p:spPr bwMode="auto">
            <a:xfrm>
              <a:off x="7391403" y="4114800"/>
              <a:ext cx="11887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9" name="Rounded Rectangle 48"/>
            <p:cNvSpPr/>
            <p:nvPr/>
          </p:nvSpPr>
          <p:spPr bwMode="auto">
            <a:xfrm>
              <a:off x="7391403" y="4286250"/>
              <a:ext cx="1828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0" name="Rounded Rectangle 49"/>
            <p:cNvSpPr/>
            <p:nvPr/>
          </p:nvSpPr>
          <p:spPr bwMode="auto">
            <a:xfrm>
              <a:off x="7391403" y="445770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1" name="Rounded Rectangle 50"/>
            <p:cNvSpPr/>
            <p:nvPr/>
          </p:nvSpPr>
          <p:spPr bwMode="auto">
            <a:xfrm>
              <a:off x="7391403" y="462915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2" name="Rounded Rectangle 51"/>
            <p:cNvSpPr/>
            <p:nvPr/>
          </p:nvSpPr>
          <p:spPr bwMode="auto">
            <a:xfrm>
              <a:off x="7391403" y="480060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3" name="Rounded Rectangle 52"/>
            <p:cNvSpPr/>
            <p:nvPr/>
          </p:nvSpPr>
          <p:spPr bwMode="auto">
            <a:xfrm>
              <a:off x="7391403" y="497205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4" name="Rounded Rectangle 53"/>
            <p:cNvSpPr/>
            <p:nvPr/>
          </p:nvSpPr>
          <p:spPr bwMode="auto">
            <a:xfrm>
              <a:off x="7391403" y="514350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61" name="Rounded Rectangle 60"/>
          <p:cNvSpPr/>
          <p:nvPr/>
        </p:nvSpPr>
        <p:spPr bwMode="auto">
          <a:xfrm>
            <a:off x="5181600" y="3352800"/>
            <a:ext cx="45720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0" name="Rounded Rectangular Callout 69"/>
          <p:cNvSpPr/>
          <p:nvPr/>
        </p:nvSpPr>
        <p:spPr bwMode="auto">
          <a:xfrm>
            <a:off x="2514600" y="2057400"/>
            <a:ext cx="2286000" cy="1371600"/>
          </a:xfrm>
          <a:prstGeom prst="wedgeRoundRectCallout">
            <a:avLst>
              <a:gd name="adj1" fmla="val 70242"/>
              <a:gd name="adj2" fmla="val 3047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Each User Story has been implemented</a:t>
            </a:r>
          </a:p>
        </p:txBody>
      </p:sp>
      <p:grpSp>
        <p:nvGrpSpPr>
          <p:cNvPr id="78" name="Group 27"/>
          <p:cNvGrpSpPr/>
          <p:nvPr/>
        </p:nvGrpSpPr>
        <p:grpSpPr>
          <a:xfrm>
            <a:off x="609600" y="2438400"/>
            <a:ext cx="1097280" cy="3124200"/>
            <a:chOff x="908566" y="2139434"/>
            <a:chExt cx="1097280" cy="3124200"/>
          </a:xfrm>
        </p:grpSpPr>
        <p:sp>
          <p:nvSpPr>
            <p:cNvPr id="79" name="Rounded Rectangle 78"/>
            <p:cNvSpPr/>
            <p:nvPr/>
          </p:nvSpPr>
          <p:spPr bwMode="auto">
            <a:xfrm>
              <a:off x="908566" y="2139434"/>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0" name="Rounded Rectangle 79"/>
            <p:cNvSpPr/>
            <p:nvPr/>
          </p:nvSpPr>
          <p:spPr bwMode="auto">
            <a:xfrm>
              <a:off x="908566" y="2596634"/>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1" name="Rounded Rectangle 80"/>
            <p:cNvSpPr/>
            <p:nvPr/>
          </p:nvSpPr>
          <p:spPr bwMode="auto">
            <a:xfrm>
              <a:off x="908566" y="30538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2" name="Rounded Rectangle 81"/>
            <p:cNvSpPr/>
            <p:nvPr/>
          </p:nvSpPr>
          <p:spPr bwMode="auto">
            <a:xfrm>
              <a:off x="908566" y="3511034"/>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3" name="Rounded Rectangle 82"/>
            <p:cNvSpPr/>
            <p:nvPr/>
          </p:nvSpPr>
          <p:spPr bwMode="auto">
            <a:xfrm>
              <a:off x="908566" y="4425434"/>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4" name="Rounded Rectangle 83"/>
            <p:cNvSpPr/>
            <p:nvPr/>
          </p:nvSpPr>
          <p:spPr bwMode="auto">
            <a:xfrm>
              <a:off x="908566" y="4882634"/>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85" name="Rounded Rectangle 84"/>
          <p:cNvSpPr/>
          <p:nvPr/>
        </p:nvSpPr>
        <p:spPr bwMode="auto">
          <a:xfrm>
            <a:off x="609600" y="42672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cxnSp>
        <p:nvCxnSpPr>
          <p:cNvPr id="86" name="Straight Connector 85"/>
          <p:cNvCxnSpPr/>
          <p:nvPr/>
        </p:nvCxnSpPr>
        <p:spPr>
          <a:xfrm>
            <a:off x="3981450" y="4600575"/>
            <a:ext cx="2476500" cy="1114425"/>
          </a:xfrm>
          <a:prstGeom prst="line">
            <a:avLst/>
          </a:prstGeom>
          <a:ln w="254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9" name="Rounded Rectangular Callout 68"/>
          <p:cNvSpPr/>
          <p:nvPr/>
        </p:nvSpPr>
        <p:spPr bwMode="auto">
          <a:xfrm>
            <a:off x="2286000" y="5334000"/>
            <a:ext cx="3124200" cy="1143000"/>
          </a:xfrm>
          <a:prstGeom prst="wedgeRoundRectCallout">
            <a:avLst>
              <a:gd name="adj1" fmla="val 75797"/>
              <a:gd name="adj2" fmla="val -34806"/>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All work for the sprint is “done-done”</a:t>
            </a:r>
          </a:p>
        </p:txBody>
      </p:sp>
      <p:sp>
        <p:nvSpPr>
          <p:cNvPr id="55" name="Rectangle 54"/>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56" name="TextBox 55"/>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sp>
        <p:nvSpPr>
          <p:cNvPr id="58" name="TextBox 57"/>
          <p:cNvSpPr txBox="1"/>
          <p:nvPr/>
        </p:nvSpPr>
        <p:spPr>
          <a:xfrm>
            <a:off x="5029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59" name="Straight Connector 58"/>
          <p:cNvCxnSpPr/>
          <p:nvPr/>
        </p:nvCxnSpPr>
        <p:spPr>
          <a:xfrm>
            <a:off x="5029200" y="2286000"/>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5410200" y="3657600"/>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858000" y="1905000"/>
            <a:ext cx="1606034" cy="369332"/>
          </a:xfrm>
          <a:prstGeom prst="rect">
            <a:avLst/>
          </a:prstGeom>
          <a:noFill/>
        </p:spPr>
        <p:txBody>
          <a:bodyPr wrap="square" rtlCol="0">
            <a:spAutoFit/>
          </a:bodyPr>
          <a:lstStyle/>
          <a:p>
            <a:r>
              <a:rPr lang="en-US" dirty="0" smtClean="0">
                <a:solidFill>
                  <a:schemeClr val="bg1"/>
                </a:solidFill>
              </a:rPr>
              <a:t>Tasks (hours)</a:t>
            </a:r>
          </a:p>
        </p:txBody>
      </p:sp>
      <p:sp>
        <p:nvSpPr>
          <p:cNvPr id="63" name="Rectangle 62"/>
          <p:cNvSpPr/>
          <p:nvPr/>
        </p:nvSpPr>
        <p:spPr>
          <a:xfrm>
            <a:off x="4953000" y="1295400"/>
            <a:ext cx="2479333" cy="461665"/>
          </a:xfrm>
          <a:prstGeom prst="rect">
            <a:avLst/>
          </a:prstGeom>
        </p:spPr>
        <p:txBody>
          <a:bodyPr wrap="none">
            <a:spAutoFit/>
          </a:bodyPr>
          <a:lstStyle/>
          <a:p>
            <a:r>
              <a:rPr lang="en-US" sz="2400" dirty="0" smtClean="0">
                <a:solidFill>
                  <a:schemeClr val="bg1"/>
                </a:solidFill>
                <a:latin typeface="Segoe UI" pitchFamily="34" charset="0"/>
                <a:cs typeface="Arial" charset="0"/>
              </a:rPr>
              <a:t>Iteration Backlog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56" name="TextBox 55"/>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57" name="Straight Connector 56"/>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029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59" name="Straight Connector 58"/>
          <p:cNvCxnSpPr/>
          <p:nvPr/>
        </p:nvCxnSpPr>
        <p:spPr>
          <a:xfrm>
            <a:off x="5029200" y="2286000"/>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flipH="1" flipV="1">
            <a:off x="5410200" y="3657600"/>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858000" y="1905000"/>
            <a:ext cx="1606034" cy="369332"/>
          </a:xfrm>
          <a:prstGeom prst="rect">
            <a:avLst/>
          </a:prstGeom>
          <a:noFill/>
        </p:spPr>
        <p:txBody>
          <a:bodyPr wrap="square" rtlCol="0">
            <a:spAutoFit/>
          </a:bodyPr>
          <a:lstStyle/>
          <a:p>
            <a:r>
              <a:rPr lang="en-US" dirty="0" smtClean="0">
                <a:solidFill>
                  <a:schemeClr val="bg1"/>
                </a:solidFill>
              </a:rPr>
              <a:t>Tasks (hours)</a:t>
            </a:r>
          </a:p>
        </p:txBody>
      </p:sp>
      <p:sp>
        <p:nvSpPr>
          <p:cNvPr id="77" name="Rectangle 76"/>
          <p:cNvSpPr/>
          <p:nvPr/>
        </p:nvSpPr>
        <p:spPr>
          <a:xfrm>
            <a:off x="4953000" y="1295400"/>
            <a:ext cx="2479333" cy="461665"/>
          </a:xfrm>
          <a:prstGeom prst="rect">
            <a:avLst/>
          </a:prstGeom>
        </p:spPr>
        <p:txBody>
          <a:bodyPr wrap="none">
            <a:spAutoFit/>
          </a:bodyPr>
          <a:lstStyle/>
          <a:p>
            <a:r>
              <a:rPr lang="en-US" sz="2400" dirty="0" smtClean="0">
                <a:solidFill>
                  <a:schemeClr val="bg1"/>
                </a:solidFill>
                <a:latin typeface="Segoe UI" pitchFamily="34" charset="0"/>
                <a:cs typeface="Arial" charset="0"/>
              </a:rPr>
              <a:t>Iteration Backlog</a:t>
            </a:r>
          </a:p>
        </p:txBody>
      </p:sp>
      <p:grpSp>
        <p:nvGrpSpPr>
          <p:cNvPr id="79" name="Group 27"/>
          <p:cNvGrpSpPr/>
          <p:nvPr/>
        </p:nvGrpSpPr>
        <p:grpSpPr>
          <a:xfrm>
            <a:off x="609600" y="2438400"/>
            <a:ext cx="1097280" cy="3124200"/>
            <a:chOff x="908566" y="2139434"/>
            <a:chExt cx="1097280" cy="3124200"/>
          </a:xfrm>
        </p:grpSpPr>
        <p:sp>
          <p:nvSpPr>
            <p:cNvPr id="80" name="Rounded Rectangle 79"/>
            <p:cNvSpPr/>
            <p:nvPr/>
          </p:nvSpPr>
          <p:spPr bwMode="auto">
            <a:xfrm>
              <a:off x="908566" y="2139434"/>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1" name="Rounded Rectangle 80"/>
            <p:cNvSpPr/>
            <p:nvPr/>
          </p:nvSpPr>
          <p:spPr bwMode="auto">
            <a:xfrm>
              <a:off x="908566" y="2596634"/>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2" name="Rounded Rectangle 81"/>
            <p:cNvSpPr/>
            <p:nvPr/>
          </p:nvSpPr>
          <p:spPr bwMode="auto">
            <a:xfrm>
              <a:off x="908566" y="30538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3" name="Rounded Rectangle 82"/>
            <p:cNvSpPr/>
            <p:nvPr/>
          </p:nvSpPr>
          <p:spPr bwMode="auto">
            <a:xfrm>
              <a:off x="908566" y="3511034"/>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4" name="Rounded Rectangle 83"/>
            <p:cNvSpPr/>
            <p:nvPr/>
          </p:nvSpPr>
          <p:spPr bwMode="auto">
            <a:xfrm>
              <a:off x="908566" y="4425434"/>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5" name="Rounded Rectangle 84"/>
            <p:cNvSpPr/>
            <p:nvPr/>
          </p:nvSpPr>
          <p:spPr bwMode="auto">
            <a:xfrm>
              <a:off x="908566" y="4882634"/>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86" name="Rounded Rectangle 85"/>
          <p:cNvSpPr/>
          <p:nvPr/>
        </p:nvSpPr>
        <p:spPr bwMode="auto">
          <a:xfrm>
            <a:off x="609600" y="42672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a:t>Running a Sprint</a:t>
            </a:r>
          </a:p>
        </p:txBody>
      </p:sp>
      <p:grpSp>
        <p:nvGrpSpPr>
          <p:cNvPr id="16" name="Group 25"/>
          <p:cNvGrpSpPr/>
          <p:nvPr/>
        </p:nvGrpSpPr>
        <p:grpSpPr>
          <a:xfrm>
            <a:off x="5181600" y="2438400"/>
            <a:ext cx="1097280" cy="838200"/>
            <a:chOff x="5562600" y="2571750"/>
            <a:chExt cx="1097280" cy="838200"/>
          </a:xfrm>
        </p:grpSpPr>
        <p:sp>
          <p:nvSpPr>
            <p:cNvPr id="27" name="Rounded Rectangle 26"/>
            <p:cNvSpPr/>
            <p:nvPr/>
          </p:nvSpPr>
          <p:spPr bwMode="auto">
            <a:xfrm>
              <a:off x="5562600" y="2571750"/>
              <a:ext cx="73152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5562600" y="3028950"/>
              <a:ext cx="109728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7" name="Group 29"/>
          <p:cNvGrpSpPr/>
          <p:nvPr/>
        </p:nvGrpSpPr>
        <p:grpSpPr>
          <a:xfrm>
            <a:off x="7010400" y="2438400"/>
            <a:ext cx="1371600" cy="838200"/>
            <a:chOff x="7391403" y="2571750"/>
            <a:chExt cx="1371600" cy="838200"/>
          </a:xfrm>
        </p:grpSpPr>
        <p:sp>
          <p:nvSpPr>
            <p:cNvPr id="31" name="Rounded Rectangle 30"/>
            <p:cNvSpPr/>
            <p:nvPr/>
          </p:nvSpPr>
          <p:spPr bwMode="auto">
            <a:xfrm>
              <a:off x="7391403" y="257175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7391403" y="2743200"/>
              <a:ext cx="13716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3" name="Rounded Rectangle 32"/>
            <p:cNvSpPr/>
            <p:nvPr/>
          </p:nvSpPr>
          <p:spPr bwMode="auto">
            <a:xfrm>
              <a:off x="7391403" y="291465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4" name="Rounded Rectangle 33"/>
            <p:cNvSpPr/>
            <p:nvPr/>
          </p:nvSpPr>
          <p:spPr bwMode="auto">
            <a:xfrm>
              <a:off x="7391403" y="308610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5" name="Rounded Rectangle 34"/>
            <p:cNvSpPr/>
            <p:nvPr/>
          </p:nvSpPr>
          <p:spPr bwMode="auto">
            <a:xfrm>
              <a:off x="7391403" y="325755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8" name="Group 35"/>
          <p:cNvGrpSpPr/>
          <p:nvPr/>
        </p:nvGrpSpPr>
        <p:grpSpPr>
          <a:xfrm>
            <a:off x="7010403" y="5486400"/>
            <a:ext cx="1097280" cy="838200"/>
            <a:chOff x="7391403" y="5486400"/>
            <a:chExt cx="1097280" cy="838200"/>
          </a:xfrm>
        </p:grpSpPr>
        <p:sp>
          <p:nvSpPr>
            <p:cNvPr id="37" name="Rounded Rectangle 36"/>
            <p:cNvSpPr/>
            <p:nvPr/>
          </p:nvSpPr>
          <p:spPr bwMode="auto">
            <a:xfrm>
              <a:off x="7391403" y="548640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8" name="Rounded Rectangle 37"/>
            <p:cNvSpPr/>
            <p:nvPr/>
          </p:nvSpPr>
          <p:spPr bwMode="auto">
            <a:xfrm>
              <a:off x="7391403" y="5657850"/>
              <a:ext cx="2743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9" name="Rounded Rectangle 38"/>
            <p:cNvSpPr/>
            <p:nvPr/>
          </p:nvSpPr>
          <p:spPr bwMode="auto">
            <a:xfrm>
              <a:off x="7391403" y="5829300"/>
              <a:ext cx="6400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0" name="Rounded Rectangle 39"/>
            <p:cNvSpPr/>
            <p:nvPr/>
          </p:nvSpPr>
          <p:spPr bwMode="auto">
            <a:xfrm>
              <a:off x="7391403" y="600075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1" name="Rounded Rectangle 40"/>
            <p:cNvSpPr/>
            <p:nvPr/>
          </p:nvSpPr>
          <p:spPr bwMode="auto">
            <a:xfrm>
              <a:off x="7391403" y="6172200"/>
              <a:ext cx="10058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19" name="Group 41"/>
          <p:cNvGrpSpPr/>
          <p:nvPr/>
        </p:nvGrpSpPr>
        <p:grpSpPr>
          <a:xfrm>
            <a:off x="7010400" y="3371850"/>
            <a:ext cx="1295403" cy="2038350"/>
            <a:chOff x="7391400" y="3429000"/>
            <a:chExt cx="1295403" cy="2038350"/>
          </a:xfrm>
        </p:grpSpPr>
        <p:sp>
          <p:nvSpPr>
            <p:cNvPr id="43" name="Rounded Rectangle 42"/>
            <p:cNvSpPr/>
            <p:nvPr/>
          </p:nvSpPr>
          <p:spPr bwMode="auto">
            <a:xfrm>
              <a:off x="7391403" y="531495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4" name="Rounded Rectangle 43"/>
            <p:cNvSpPr/>
            <p:nvPr/>
          </p:nvSpPr>
          <p:spPr bwMode="auto">
            <a:xfrm>
              <a:off x="7391403" y="3429000"/>
              <a:ext cx="6400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5" name="Rounded Rectangle 44"/>
            <p:cNvSpPr/>
            <p:nvPr/>
          </p:nvSpPr>
          <p:spPr bwMode="auto">
            <a:xfrm>
              <a:off x="7391403" y="3600450"/>
              <a:ext cx="4572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6" name="Rounded Rectangle 45"/>
            <p:cNvSpPr/>
            <p:nvPr/>
          </p:nvSpPr>
          <p:spPr bwMode="auto">
            <a:xfrm>
              <a:off x="7391403" y="3771900"/>
              <a:ext cx="1295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7" name="Rounded Rectangle 46"/>
            <p:cNvSpPr/>
            <p:nvPr/>
          </p:nvSpPr>
          <p:spPr bwMode="auto">
            <a:xfrm>
              <a:off x="7391400" y="3943350"/>
              <a:ext cx="11887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8" name="Rounded Rectangle 47"/>
            <p:cNvSpPr/>
            <p:nvPr/>
          </p:nvSpPr>
          <p:spPr bwMode="auto">
            <a:xfrm>
              <a:off x="7391403" y="4114800"/>
              <a:ext cx="11887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9" name="Rounded Rectangle 48"/>
            <p:cNvSpPr/>
            <p:nvPr/>
          </p:nvSpPr>
          <p:spPr bwMode="auto">
            <a:xfrm>
              <a:off x="7391403" y="4286250"/>
              <a:ext cx="1828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0" name="Rounded Rectangle 49"/>
            <p:cNvSpPr/>
            <p:nvPr/>
          </p:nvSpPr>
          <p:spPr bwMode="auto">
            <a:xfrm>
              <a:off x="7391403" y="445770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1" name="Rounded Rectangle 50"/>
            <p:cNvSpPr/>
            <p:nvPr/>
          </p:nvSpPr>
          <p:spPr bwMode="auto">
            <a:xfrm>
              <a:off x="7391403" y="462915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2" name="Rounded Rectangle 51"/>
            <p:cNvSpPr/>
            <p:nvPr/>
          </p:nvSpPr>
          <p:spPr bwMode="auto">
            <a:xfrm>
              <a:off x="7391403" y="480060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3" name="Rounded Rectangle 52"/>
            <p:cNvSpPr/>
            <p:nvPr/>
          </p:nvSpPr>
          <p:spPr bwMode="auto">
            <a:xfrm>
              <a:off x="7391403" y="497205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4" name="Rounded Rectangle 53"/>
            <p:cNvSpPr/>
            <p:nvPr/>
          </p:nvSpPr>
          <p:spPr bwMode="auto">
            <a:xfrm>
              <a:off x="7391403" y="514350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cxnSp>
        <p:nvCxnSpPr>
          <p:cNvPr id="63" name="Straight Arrow Connector 62"/>
          <p:cNvCxnSpPr/>
          <p:nvPr/>
        </p:nvCxnSpPr>
        <p:spPr>
          <a:xfrm flipH="1">
            <a:off x="6096000" y="5716588"/>
            <a:ext cx="609600" cy="1"/>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bwMode="auto">
          <a:xfrm>
            <a:off x="5181600" y="3352800"/>
            <a:ext cx="45720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6" name="Rounded Rectangular Callout 65"/>
          <p:cNvSpPr/>
          <p:nvPr/>
        </p:nvSpPr>
        <p:spPr bwMode="auto">
          <a:xfrm>
            <a:off x="5029200" y="3619500"/>
            <a:ext cx="3505200" cy="1371600"/>
          </a:xfrm>
          <a:prstGeom prst="wedgeRoundRectCallout">
            <a:avLst>
              <a:gd name="adj1" fmla="val -67820"/>
              <a:gd name="adj2" fmla="val 43344"/>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holds a demo to show the value they have delivered</a:t>
            </a:r>
          </a:p>
        </p:txBody>
      </p:sp>
      <p:sp>
        <p:nvSpPr>
          <p:cNvPr id="76" name="Rounded Rectangular Callout 75"/>
          <p:cNvSpPr/>
          <p:nvPr/>
        </p:nvSpPr>
        <p:spPr bwMode="auto">
          <a:xfrm>
            <a:off x="1158240" y="3381375"/>
            <a:ext cx="3202305" cy="1676400"/>
          </a:xfrm>
          <a:prstGeom prst="wedgeRoundRectCallout">
            <a:avLst>
              <a:gd name="adj1" fmla="val 51805"/>
              <a:gd name="adj2" fmla="val 74789"/>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And the team has developed a “potentially shippable” increment</a:t>
            </a:r>
          </a:p>
        </p:txBody>
      </p:sp>
      <p:pic>
        <p:nvPicPr>
          <p:cNvPr id="62" name="Picture 5" descr="C:\Users\abjork\AppData\Local\Microsoft\Windows\Temporary Internet Files\Content.IE5\YWNO7JC4\00290936[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989" y="5029200"/>
            <a:ext cx="1511074"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abjork\AppData\Local\Microsoft\Windows\Temporary Internet Files\Content.IE5\YWNO7JC4\00295325[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6320" y="4819650"/>
            <a:ext cx="1854225" cy="15830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t>
            </a:r>
            <a:r>
              <a:rPr lang="en-US" dirty="0" smtClean="0"/>
              <a:t>a Sprint</a:t>
            </a:r>
            <a:endParaRPr lang="en-US" dirty="0"/>
          </a:p>
        </p:txBody>
      </p:sp>
      <p:sp>
        <p:nvSpPr>
          <p:cNvPr id="27" name="Rounded Rectangle 26"/>
          <p:cNvSpPr/>
          <p:nvPr/>
        </p:nvSpPr>
        <p:spPr bwMode="auto">
          <a:xfrm>
            <a:off x="5181600" y="2438400"/>
            <a:ext cx="73152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5181600" y="2895600"/>
            <a:ext cx="109728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nvGrpSpPr>
          <p:cNvPr id="4" name="Group 29"/>
          <p:cNvGrpSpPr/>
          <p:nvPr/>
        </p:nvGrpSpPr>
        <p:grpSpPr>
          <a:xfrm>
            <a:off x="7010400" y="2438400"/>
            <a:ext cx="1371600" cy="838200"/>
            <a:chOff x="7391403" y="2571750"/>
            <a:chExt cx="1371600" cy="838200"/>
          </a:xfrm>
        </p:grpSpPr>
        <p:sp>
          <p:nvSpPr>
            <p:cNvPr id="31" name="Rounded Rectangle 30"/>
            <p:cNvSpPr/>
            <p:nvPr/>
          </p:nvSpPr>
          <p:spPr bwMode="auto">
            <a:xfrm>
              <a:off x="7391403" y="257175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7391403" y="2743200"/>
              <a:ext cx="13716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3" name="Rounded Rectangle 32"/>
            <p:cNvSpPr/>
            <p:nvPr/>
          </p:nvSpPr>
          <p:spPr bwMode="auto">
            <a:xfrm>
              <a:off x="7391403" y="291465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4" name="Rounded Rectangle 33"/>
            <p:cNvSpPr/>
            <p:nvPr/>
          </p:nvSpPr>
          <p:spPr bwMode="auto">
            <a:xfrm>
              <a:off x="7391403" y="308610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5" name="Rounded Rectangle 34"/>
            <p:cNvSpPr/>
            <p:nvPr/>
          </p:nvSpPr>
          <p:spPr bwMode="auto">
            <a:xfrm>
              <a:off x="7391403" y="325755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6" name="Group 41"/>
          <p:cNvGrpSpPr/>
          <p:nvPr/>
        </p:nvGrpSpPr>
        <p:grpSpPr>
          <a:xfrm>
            <a:off x="7010400" y="3371850"/>
            <a:ext cx="1295403" cy="2038350"/>
            <a:chOff x="7391400" y="3429000"/>
            <a:chExt cx="1295403" cy="2038350"/>
          </a:xfrm>
        </p:grpSpPr>
        <p:sp>
          <p:nvSpPr>
            <p:cNvPr id="43" name="Rounded Rectangle 42"/>
            <p:cNvSpPr/>
            <p:nvPr/>
          </p:nvSpPr>
          <p:spPr bwMode="auto">
            <a:xfrm>
              <a:off x="7391403" y="531495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4" name="Rounded Rectangle 43"/>
            <p:cNvSpPr/>
            <p:nvPr/>
          </p:nvSpPr>
          <p:spPr bwMode="auto">
            <a:xfrm>
              <a:off x="7391403" y="3429000"/>
              <a:ext cx="6400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5" name="Rounded Rectangle 44"/>
            <p:cNvSpPr/>
            <p:nvPr/>
          </p:nvSpPr>
          <p:spPr bwMode="auto">
            <a:xfrm>
              <a:off x="7391403" y="3600450"/>
              <a:ext cx="4572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6" name="Rounded Rectangle 45"/>
            <p:cNvSpPr/>
            <p:nvPr/>
          </p:nvSpPr>
          <p:spPr bwMode="auto">
            <a:xfrm>
              <a:off x="7391403" y="3771900"/>
              <a:ext cx="1295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7" name="Rounded Rectangle 46"/>
            <p:cNvSpPr/>
            <p:nvPr/>
          </p:nvSpPr>
          <p:spPr bwMode="auto">
            <a:xfrm>
              <a:off x="7391400" y="3943350"/>
              <a:ext cx="11887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8" name="Rounded Rectangle 47"/>
            <p:cNvSpPr/>
            <p:nvPr/>
          </p:nvSpPr>
          <p:spPr bwMode="auto">
            <a:xfrm>
              <a:off x="7391403" y="4114800"/>
              <a:ext cx="11887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9" name="Rounded Rectangle 48"/>
            <p:cNvSpPr/>
            <p:nvPr/>
          </p:nvSpPr>
          <p:spPr bwMode="auto">
            <a:xfrm>
              <a:off x="7391403" y="4286250"/>
              <a:ext cx="1828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0" name="Rounded Rectangle 49"/>
            <p:cNvSpPr/>
            <p:nvPr/>
          </p:nvSpPr>
          <p:spPr bwMode="auto">
            <a:xfrm>
              <a:off x="7391403" y="4457700"/>
              <a:ext cx="5486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1" name="Rounded Rectangle 50"/>
            <p:cNvSpPr/>
            <p:nvPr/>
          </p:nvSpPr>
          <p:spPr bwMode="auto">
            <a:xfrm>
              <a:off x="7391403" y="462915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2" name="Rounded Rectangle 51"/>
            <p:cNvSpPr/>
            <p:nvPr/>
          </p:nvSpPr>
          <p:spPr bwMode="auto">
            <a:xfrm>
              <a:off x="7391403" y="480060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3" name="Rounded Rectangle 52"/>
            <p:cNvSpPr/>
            <p:nvPr/>
          </p:nvSpPr>
          <p:spPr bwMode="auto">
            <a:xfrm>
              <a:off x="7391403" y="4972050"/>
              <a:ext cx="91440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4" name="Rounded Rectangle 53"/>
            <p:cNvSpPr/>
            <p:nvPr/>
          </p:nvSpPr>
          <p:spPr bwMode="auto">
            <a:xfrm>
              <a:off x="7391403" y="514350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87" name="Rounded Rectangle 86"/>
          <p:cNvSpPr/>
          <p:nvPr/>
        </p:nvSpPr>
        <p:spPr bwMode="auto">
          <a:xfrm>
            <a:off x="5181600" y="3352800"/>
            <a:ext cx="45720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0" name="Rounded Rectangular Callout 59"/>
          <p:cNvSpPr/>
          <p:nvPr/>
        </p:nvSpPr>
        <p:spPr bwMode="auto">
          <a:xfrm>
            <a:off x="2776977" y="3276600"/>
            <a:ext cx="2252222" cy="1524000"/>
          </a:xfrm>
          <a:prstGeom prst="wedgeRoundRectCallout">
            <a:avLst>
              <a:gd name="adj1" fmla="val -43508"/>
              <a:gd name="adj2" fmla="val 74519"/>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latest increment is shipped to customers</a:t>
            </a:r>
          </a:p>
        </p:txBody>
      </p:sp>
      <p:grpSp>
        <p:nvGrpSpPr>
          <p:cNvPr id="72" name="Group 27"/>
          <p:cNvGrpSpPr/>
          <p:nvPr/>
        </p:nvGrpSpPr>
        <p:grpSpPr>
          <a:xfrm>
            <a:off x="609600" y="2438400"/>
            <a:ext cx="1097280" cy="3124200"/>
            <a:chOff x="908566" y="2139434"/>
            <a:chExt cx="1097280" cy="3124200"/>
          </a:xfrm>
        </p:grpSpPr>
        <p:sp>
          <p:nvSpPr>
            <p:cNvPr id="73" name="Rounded Rectangle 72"/>
            <p:cNvSpPr/>
            <p:nvPr/>
          </p:nvSpPr>
          <p:spPr bwMode="auto">
            <a:xfrm>
              <a:off x="908566" y="2139434"/>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5" name="Rounded Rectangle 74"/>
            <p:cNvSpPr/>
            <p:nvPr/>
          </p:nvSpPr>
          <p:spPr bwMode="auto">
            <a:xfrm>
              <a:off x="908566" y="2596634"/>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6" name="Rounded Rectangle 75"/>
            <p:cNvSpPr/>
            <p:nvPr/>
          </p:nvSpPr>
          <p:spPr bwMode="auto">
            <a:xfrm>
              <a:off x="908566" y="30538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1" name="Rounded Rectangle 80"/>
            <p:cNvSpPr/>
            <p:nvPr/>
          </p:nvSpPr>
          <p:spPr bwMode="auto">
            <a:xfrm>
              <a:off x="908566" y="3511034"/>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2" name="Rounded Rectangle 81"/>
            <p:cNvSpPr/>
            <p:nvPr/>
          </p:nvSpPr>
          <p:spPr bwMode="auto">
            <a:xfrm>
              <a:off x="908566" y="4425434"/>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3" name="Rounded Rectangle 82"/>
            <p:cNvSpPr/>
            <p:nvPr/>
          </p:nvSpPr>
          <p:spPr bwMode="auto">
            <a:xfrm>
              <a:off x="908566" y="4882634"/>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84" name="Rounded Rectangle 83"/>
          <p:cNvSpPr/>
          <p:nvPr/>
        </p:nvSpPr>
        <p:spPr bwMode="auto">
          <a:xfrm>
            <a:off x="609600" y="42672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nvGrpSpPr>
          <p:cNvPr id="85" name="Group 35"/>
          <p:cNvGrpSpPr/>
          <p:nvPr/>
        </p:nvGrpSpPr>
        <p:grpSpPr>
          <a:xfrm>
            <a:off x="7010403" y="5486400"/>
            <a:ext cx="1097280" cy="838200"/>
            <a:chOff x="7391403" y="5486400"/>
            <a:chExt cx="1097280" cy="838200"/>
          </a:xfrm>
        </p:grpSpPr>
        <p:sp>
          <p:nvSpPr>
            <p:cNvPr id="86" name="Rounded Rectangle 85"/>
            <p:cNvSpPr/>
            <p:nvPr/>
          </p:nvSpPr>
          <p:spPr bwMode="auto">
            <a:xfrm>
              <a:off x="7391403" y="5486400"/>
              <a:ext cx="7315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8" name="Rounded Rectangle 87"/>
            <p:cNvSpPr/>
            <p:nvPr/>
          </p:nvSpPr>
          <p:spPr bwMode="auto">
            <a:xfrm>
              <a:off x="7391403" y="5657850"/>
              <a:ext cx="27432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9" name="Rounded Rectangle 88"/>
            <p:cNvSpPr/>
            <p:nvPr/>
          </p:nvSpPr>
          <p:spPr bwMode="auto">
            <a:xfrm>
              <a:off x="7391403" y="5829300"/>
              <a:ext cx="6400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0" name="Rounded Rectangle 89"/>
            <p:cNvSpPr/>
            <p:nvPr/>
          </p:nvSpPr>
          <p:spPr bwMode="auto">
            <a:xfrm>
              <a:off x="7391403" y="6000750"/>
              <a:ext cx="109728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1" name="Rounded Rectangle 90"/>
            <p:cNvSpPr/>
            <p:nvPr/>
          </p:nvSpPr>
          <p:spPr bwMode="auto">
            <a:xfrm>
              <a:off x="7391403" y="6172200"/>
              <a:ext cx="1005840" cy="152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55" name="Rectangle 54"/>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56" name="TextBox 55"/>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57" name="Straight Connector 56"/>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029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59" name="Straight Connector 58"/>
          <p:cNvCxnSpPr/>
          <p:nvPr/>
        </p:nvCxnSpPr>
        <p:spPr>
          <a:xfrm>
            <a:off x="5029200" y="2286000"/>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flipH="1" flipV="1">
            <a:off x="5410200" y="3657600"/>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858000" y="1905000"/>
            <a:ext cx="1606034" cy="369332"/>
          </a:xfrm>
          <a:prstGeom prst="rect">
            <a:avLst/>
          </a:prstGeom>
          <a:noFill/>
        </p:spPr>
        <p:txBody>
          <a:bodyPr wrap="square" rtlCol="0">
            <a:spAutoFit/>
          </a:bodyPr>
          <a:lstStyle/>
          <a:p>
            <a:r>
              <a:rPr lang="en-US" dirty="0" smtClean="0">
                <a:solidFill>
                  <a:schemeClr val="bg1"/>
                </a:solidFill>
              </a:rPr>
              <a:t>Tasks (hours)</a:t>
            </a:r>
          </a:p>
        </p:txBody>
      </p:sp>
      <p:sp>
        <p:nvSpPr>
          <p:cNvPr id="74" name="Rectangle 73"/>
          <p:cNvSpPr/>
          <p:nvPr/>
        </p:nvSpPr>
        <p:spPr>
          <a:xfrm>
            <a:off x="4953000" y="1295400"/>
            <a:ext cx="2479333" cy="461665"/>
          </a:xfrm>
          <a:prstGeom prst="rect">
            <a:avLst/>
          </a:prstGeom>
        </p:spPr>
        <p:txBody>
          <a:bodyPr wrap="none">
            <a:spAutoFit/>
          </a:bodyPr>
          <a:lstStyle/>
          <a:p>
            <a:r>
              <a:rPr lang="en-US" sz="2400" dirty="0" smtClean="0">
                <a:solidFill>
                  <a:schemeClr val="bg1"/>
                </a:solidFill>
                <a:latin typeface="Segoe UI" pitchFamily="34" charset="0"/>
                <a:cs typeface="Arial" charset="0"/>
              </a:rPr>
              <a:t>Iteration Backlog</a:t>
            </a:r>
          </a:p>
        </p:txBody>
      </p:sp>
      <p:cxnSp>
        <p:nvCxnSpPr>
          <p:cNvPr id="62" name="Straight Arrow Connector 61"/>
          <p:cNvCxnSpPr/>
          <p:nvPr/>
        </p:nvCxnSpPr>
        <p:spPr>
          <a:xfrm rot="10800000">
            <a:off x="3657600" y="6018211"/>
            <a:ext cx="838200" cy="1588"/>
          </a:xfrm>
          <a:prstGeom prst="straightConnector1">
            <a:avLst/>
          </a:prstGeom>
          <a:ln w="254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63" name="Picture 5" descr="C:\Users\abjork\AppData\Local\Microsoft\Windows\Temporary Internet Files\Content.IE5\YWNO7JC4\00290936[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989" y="5029200"/>
            <a:ext cx="1511074"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abjork\AppData\Local\Microsoft\Windows\Temporary Internet Files\Content.IE5\27BO652M\00127675[1].wmf"/>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flipH="1">
            <a:off x="1676400" y="5257800"/>
            <a:ext cx="1860641" cy="1009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Sprint</a:t>
            </a:r>
          </a:p>
        </p:txBody>
      </p:sp>
      <p:grpSp>
        <p:nvGrpSpPr>
          <p:cNvPr id="28" name="Group 27"/>
          <p:cNvGrpSpPr/>
          <p:nvPr/>
        </p:nvGrpSpPr>
        <p:grpSpPr>
          <a:xfrm>
            <a:off x="609600" y="2438400"/>
            <a:ext cx="1097280" cy="1752600"/>
            <a:chOff x="2286000" y="2438400"/>
            <a:chExt cx="1097280" cy="1752600"/>
          </a:xfrm>
        </p:grpSpPr>
        <p:sp>
          <p:nvSpPr>
            <p:cNvPr id="22" name="Rounded Rectangle 21"/>
            <p:cNvSpPr/>
            <p:nvPr/>
          </p:nvSpPr>
          <p:spPr bwMode="auto">
            <a:xfrm>
              <a:off x="2286000" y="2438400"/>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3" name="Rounded Rectangle 22"/>
            <p:cNvSpPr/>
            <p:nvPr/>
          </p:nvSpPr>
          <p:spPr bwMode="auto">
            <a:xfrm>
              <a:off x="2286000" y="2895600"/>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4" name="Rounded Rectangle 23"/>
            <p:cNvSpPr/>
            <p:nvPr/>
          </p:nvSpPr>
          <p:spPr bwMode="auto">
            <a:xfrm>
              <a:off x="2286000" y="3810000"/>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41" name="Group 40"/>
          <p:cNvGrpSpPr/>
          <p:nvPr/>
        </p:nvGrpSpPr>
        <p:grpSpPr>
          <a:xfrm>
            <a:off x="609600" y="3352800"/>
            <a:ext cx="1066800" cy="2209800"/>
            <a:chOff x="609600" y="3352800"/>
            <a:chExt cx="1066800" cy="2209800"/>
          </a:xfrm>
        </p:grpSpPr>
        <p:sp>
          <p:nvSpPr>
            <p:cNvPr id="25" name="Rounded Rectangle 24"/>
            <p:cNvSpPr/>
            <p:nvPr/>
          </p:nvSpPr>
          <p:spPr bwMode="auto">
            <a:xfrm>
              <a:off x="609600" y="3352800"/>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6" name="Rounded Rectangle 25"/>
            <p:cNvSpPr/>
            <p:nvPr/>
          </p:nvSpPr>
          <p:spPr bwMode="auto">
            <a:xfrm>
              <a:off x="609600" y="4724400"/>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7" name="Rounded Rectangle 26"/>
            <p:cNvSpPr/>
            <p:nvPr/>
          </p:nvSpPr>
          <p:spPr bwMode="auto">
            <a:xfrm>
              <a:off x="609600" y="5181600"/>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1" name="Rounded Rectangle 20"/>
            <p:cNvSpPr/>
            <p:nvPr/>
          </p:nvSpPr>
          <p:spPr bwMode="auto">
            <a:xfrm>
              <a:off x="609600" y="42672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grpSp>
        <p:nvGrpSpPr>
          <p:cNvPr id="29" name="Group 28"/>
          <p:cNvGrpSpPr/>
          <p:nvPr/>
        </p:nvGrpSpPr>
        <p:grpSpPr>
          <a:xfrm>
            <a:off x="609600" y="2438400"/>
            <a:ext cx="1097280" cy="1752600"/>
            <a:chOff x="2286000" y="2438400"/>
            <a:chExt cx="1097280" cy="1752600"/>
          </a:xfrm>
        </p:grpSpPr>
        <p:sp>
          <p:nvSpPr>
            <p:cNvPr id="30" name="Rounded Rectangle 29"/>
            <p:cNvSpPr/>
            <p:nvPr/>
          </p:nvSpPr>
          <p:spPr bwMode="auto">
            <a:xfrm>
              <a:off x="2286000" y="2438400"/>
              <a:ext cx="73152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1" name="Rounded Rectangle 30"/>
            <p:cNvSpPr/>
            <p:nvPr/>
          </p:nvSpPr>
          <p:spPr bwMode="auto">
            <a:xfrm>
              <a:off x="2286000" y="2895600"/>
              <a:ext cx="109728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2286000" y="3810000"/>
              <a:ext cx="457200" cy="381000"/>
            </a:xfrm>
            <a:prstGeom prst="round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pic>
        <p:nvPicPr>
          <p:cNvPr id="34" name="Picture 4" descr="C:\Users\abjork\AppData\Local\Microsoft\Windows\Temporary Internet Files\Content.IE5\QF7FN2HY\MCj03983830000[1].wmf"/>
          <p:cNvPicPr>
            <a:picLocks noChangeAspect="1" noChangeArrowheads="1"/>
          </p:cNvPicPr>
          <p:nvPr/>
        </p:nvPicPr>
        <p:blipFill>
          <a:blip r:embed="rId2"/>
          <a:srcRect/>
          <a:stretch>
            <a:fillRect/>
          </a:stretch>
        </p:blipFill>
        <p:spPr bwMode="auto">
          <a:xfrm>
            <a:off x="5030788" y="5029200"/>
            <a:ext cx="1979612" cy="1527175"/>
          </a:xfrm>
          <a:prstGeom prst="rect">
            <a:avLst/>
          </a:prstGeom>
          <a:noFill/>
        </p:spPr>
      </p:pic>
      <p:sp>
        <p:nvSpPr>
          <p:cNvPr id="35" name="Rounded Rectangular Callout 34"/>
          <p:cNvSpPr/>
          <p:nvPr/>
        </p:nvSpPr>
        <p:spPr bwMode="auto">
          <a:xfrm>
            <a:off x="1905000" y="4267200"/>
            <a:ext cx="2819400" cy="1143000"/>
          </a:xfrm>
          <a:prstGeom prst="wedgeRoundRectCallout">
            <a:avLst>
              <a:gd name="adj1" fmla="val 63776"/>
              <a:gd name="adj2" fmla="val 37362"/>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team holds a retrospective…</a:t>
            </a:r>
          </a:p>
        </p:txBody>
      </p:sp>
      <p:sp>
        <p:nvSpPr>
          <p:cNvPr id="20" name="Rounded Rectangular Callout 19"/>
          <p:cNvSpPr/>
          <p:nvPr/>
        </p:nvSpPr>
        <p:spPr bwMode="auto">
          <a:xfrm>
            <a:off x="2209800" y="2743200"/>
            <a:ext cx="3352800" cy="1066800"/>
          </a:xfrm>
          <a:prstGeom prst="wedgeRoundRectCallout">
            <a:avLst>
              <a:gd name="adj1" fmla="val -62271"/>
              <a:gd name="adj2" fmla="val -24886"/>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Stories delivered in the last sprint are closed</a:t>
            </a:r>
          </a:p>
        </p:txBody>
      </p:sp>
      <p:sp>
        <p:nvSpPr>
          <p:cNvPr id="19" name="Rounded Rectangular Callout 18"/>
          <p:cNvSpPr/>
          <p:nvPr/>
        </p:nvSpPr>
        <p:spPr bwMode="auto">
          <a:xfrm>
            <a:off x="2362200" y="2438400"/>
            <a:ext cx="3657600" cy="1600200"/>
          </a:xfrm>
          <a:prstGeom prst="wedgeRoundRectCallout">
            <a:avLst>
              <a:gd name="adj1" fmla="val 63415"/>
              <a:gd name="adj2" fmla="val -30839"/>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Stories and tasks are cleared from the backlog – the team delivered on its commitment</a:t>
            </a:r>
          </a:p>
        </p:txBody>
      </p:sp>
      <p:grpSp>
        <p:nvGrpSpPr>
          <p:cNvPr id="40" name="Group 39"/>
          <p:cNvGrpSpPr/>
          <p:nvPr/>
        </p:nvGrpSpPr>
        <p:grpSpPr>
          <a:xfrm>
            <a:off x="609600" y="2438400"/>
            <a:ext cx="1066800" cy="1752600"/>
            <a:chOff x="609600" y="2438400"/>
            <a:chExt cx="1066800" cy="1752600"/>
          </a:xfrm>
        </p:grpSpPr>
        <p:sp>
          <p:nvSpPr>
            <p:cNvPr id="36" name="Rounded Rectangle 35"/>
            <p:cNvSpPr/>
            <p:nvPr/>
          </p:nvSpPr>
          <p:spPr bwMode="auto">
            <a:xfrm>
              <a:off x="609600" y="2438400"/>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7" name="Rounded Rectangle 36"/>
            <p:cNvSpPr/>
            <p:nvPr/>
          </p:nvSpPr>
          <p:spPr bwMode="auto">
            <a:xfrm>
              <a:off x="609600" y="3352800"/>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8" name="Rounded Rectangle 37"/>
            <p:cNvSpPr/>
            <p:nvPr/>
          </p:nvSpPr>
          <p:spPr bwMode="auto">
            <a:xfrm>
              <a:off x="609600" y="3810000"/>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39" name="Rounded Rectangle 38"/>
            <p:cNvSpPr/>
            <p:nvPr/>
          </p:nvSpPr>
          <p:spPr bwMode="auto">
            <a:xfrm>
              <a:off x="609600" y="28956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42" name="Rectangle 41"/>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52" name="TextBox 51"/>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53" name="Straight Connector 52"/>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029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55" name="Straight Connector 54"/>
          <p:cNvCxnSpPr/>
          <p:nvPr/>
        </p:nvCxnSpPr>
        <p:spPr>
          <a:xfrm>
            <a:off x="5029200" y="2286000"/>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5400000" flipH="1" flipV="1">
            <a:off x="5410200" y="3657600"/>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858000" y="1905000"/>
            <a:ext cx="1606034" cy="369332"/>
          </a:xfrm>
          <a:prstGeom prst="rect">
            <a:avLst/>
          </a:prstGeom>
          <a:noFill/>
        </p:spPr>
        <p:txBody>
          <a:bodyPr wrap="square" rtlCol="0">
            <a:spAutoFit/>
          </a:bodyPr>
          <a:lstStyle/>
          <a:p>
            <a:r>
              <a:rPr lang="en-US" dirty="0" smtClean="0">
                <a:solidFill>
                  <a:schemeClr val="bg1"/>
                </a:solidFill>
              </a:rPr>
              <a:t>Tasks (hours)</a:t>
            </a:r>
          </a:p>
        </p:txBody>
      </p:sp>
      <p:sp>
        <p:nvSpPr>
          <p:cNvPr id="58" name="Rectangle 57"/>
          <p:cNvSpPr/>
          <p:nvPr/>
        </p:nvSpPr>
        <p:spPr>
          <a:xfrm>
            <a:off x="4953000" y="1295400"/>
            <a:ext cx="2479333" cy="461665"/>
          </a:xfrm>
          <a:prstGeom prst="rect">
            <a:avLst/>
          </a:prstGeom>
        </p:spPr>
        <p:txBody>
          <a:bodyPr wrap="none">
            <a:spAutoFit/>
          </a:bodyPr>
          <a:lstStyle/>
          <a:p>
            <a:r>
              <a:rPr lang="en-US" sz="2400" dirty="0" smtClean="0">
                <a:solidFill>
                  <a:schemeClr val="bg1"/>
                </a:solidFill>
                <a:latin typeface="Segoe UI" pitchFamily="34" charset="0"/>
                <a:cs typeface="Arial" charset="0"/>
              </a:rPr>
              <a:t>Iteration Backlog</a:t>
            </a:r>
          </a:p>
        </p:txBody>
      </p:sp>
      <p:sp>
        <p:nvSpPr>
          <p:cNvPr id="33" name="Rounded Rectangular Callout 32"/>
          <p:cNvSpPr/>
          <p:nvPr/>
        </p:nvSpPr>
        <p:spPr bwMode="auto">
          <a:xfrm>
            <a:off x="1143000" y="3810000"/>
            <a:ext cx="3505200" cy="1676400"/>
          </a:xfrm>
          <a:prstGeom prst="wedgeRoundRectCallout">
            <a:avLst>
              <a:gd name="adj1" fmla="val 63776"/>
              <a:gd name="adj2" fmla="val 37362"/>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What worked?  </a:t>
            </a:r>
          </a:p>
          <a:p>
            <a:pPr algn="ctr" defTabSz="914099" fontAlgn="base">
              <a:spcBef>
                <a:spcPct val="0"/>
              </a:spcBef>
              <a:spcAft>
                <a:spcPct val="0"/>
              </a:spcAft>
            </a:pPr>
            <a:r>
              <a:rPr lang="en-US" sz="2300" dirty="0" smtClean="0">
                <a:solidFill>
                  <a:schemeClr val="bg1"/>
                </a:solidFill>
                <a:latin typeface="Segoe" pitchFamily="34" charset="0"/>
              </a:rPr>
              <a:t>What didn’t work?  What can the team do to improve?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2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20" grpId="0" animBg="1"/>
      <p:bldP spid="20" grpId="1" animBg="1"/>
      <p:bldP spid="19" grpId="1" animBg="1"/>
      <p:bldP spid="3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t>
            </a:r>
            <a:r>
              <a:rPr lang="en-US" dirty="0"/>
              <a:t>a Sprint</a:t>
            </a:r>
          </a:p>
        </p:txBody>
      </p:sp>
      <p:grpSp>
        <p:nvGrpSpPr>
          <p:cNvPr id="4" name="Group 21"/>
          <p:cNvGrpSpPr/>
          <p:nvPr/>
        </p:nvGrpSpPr>
        <p:grpSpPr>
          <a:xfrm>
            <a:off x="609600" y="4267200"/>
            <a:ext cx="731520" cy="1295400"/>
            <a:chOff x="609600" y="4267200"/>
            <a:chExt cx="731520" cy="1295400"/>
          </a:xfrm>
        </p:grpSpPr>
        <p:sp>
          <p:nvSpPr>
            <p:cNvPr id="19" name="Rounded Rectangle 18"/>
            <p:cNvSpPr/>
            <p:nvPr/>
          </p:nvSpPr>
          <p:spPr bwMode="auto">
            <a:xfrm>
              <a:off x="609600" y="4267200"/>
              <a:ext cx="73152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0" name="Rounded Rectangle 19"/>
            <p:cNvSpPr/>
            <p:nvPr/>
          </p:nvSpPr>
          <p:spPr bwMode="auto">
            <a:xfrm>
              <a:off x="609600" y="4724400"/>
              <a:ext cx="73152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1" name="Rounded Rectangle 20"/>
            <p:cNvSpPr/>
            <p:nvPr/>
          </p:nvSpPr>
          <p:spPr bwMode="auto">
            <a:xfrm>
              <a:off x="609600" y="5181600"/>
              <a:ext cx="45720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26" name="Rounded Rectangle 25"/>
          <p:cNvSpPr/>
          <p:nvPr/>
        </p:nvSpPr>
        <p:spPr bwMode="auto">
          <a:xfrm>
            <a:off x="609600" y="2438400"/>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7" name="Rounded Rectangle 26"/>
          <p:cNvSpPr/>
          <p:nvPr/>
        </p:nvSpPr>
        <p:spPr bwMode="auto">
          <a:xfrm>
            <a:off x="609600" y="3352800"/>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609600" y="3810000"/>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9" name="Rounded Rectangle 28"/>
          <p:cNvSpPr/>
          <p:nvPr/>
        </p:nvSpPr>
        <p:spPr bwMode="auto">
          <a:xfrm>
            <a:off x="609600" y="28956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2" name="Rounded Rectangular Callout 21"/>
          <p:cNvSpPr/>
          <p:nvPr/>
        </p:nvSpPr>
        <p:spPr bwMode="auto">
          <a:xfrm>
            <a:off x="1981200" y="3733800"/>
            <a:ext cx="2743200" cy="1295400"/>
          </a:xfrm>
          <a:prstGeom prst="wedgeRoundRectCallout">
            <a:avLst>
              <a:gd name="adj1" fmla="val -67671"/>
              <a:gd name="adj2" fmla="val 31680"/>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New Stories are added to the Product Backlog</a:t>
            </a:r>
          </a:p>
        </p:txBody>
      </p:sp>
      <p:sp>
        <p:nvSpPr>
          <p:cNvPr id="23" name="Rectangle 22"/>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37" name="TextBox 36"/>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38" name="Straight Connector 37"/>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029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40" name="Straight Connector 39"/>
          <p:cNvCxnSpPr/>
          <p:nvPr/>
        </p:nvCxnSpPr>
        <p:spPr>
          <a:xfrm>
            <a:off x="5029200" y="2286000"/>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5410200" y="3657600"/>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58000" y="1905000"/>
            <a:ext cx="1606034" cy="369332"/>
          </a:xfrm>
          <a:prstGeom prst="rect">
            <a:avLst/>
          </a:prstGeom>
          <a:noFill/>
        </p:spPr>
        <p:txBody>
          <a:bodyPr wrap="square" rtlCol="0">
            <a:spAutoFit/>
          </a:bodyPr>
          <a:lstStyle/>
          <a:p>
            <a:r>
              <a:rPr lang="en-US" dirty="0" smtClean="0">
                <a:solidFill>
                  <a:schemeClr val="bg1"/>
                </a:solidFill>
              </a:rPr>
              <a:t>Tasks (hours)</a:t>
            </a:r>
          </a:p>
        </p:txBody>
      </p:sp>
      <p:sp>
        <p:nvSpPr>
          <p:cNvPr id="43" name="Rectangle 42"/>
          <p:cNvSpPr/>
          <p:nvPr/>
        </p:nvSpPr>
        <p:spPr>
          <a:xfrm>
            <a:off x="4953000" y="1295400"/>
            <a:ext cx="2479333" cy="461665"/>
          </a:xfrm>
          <a:prstGeom prst="rect">
            <a:avLst/>
          </a:prstGeom>
        </p:spPr>
        <p:txBody>
          <a:bodyPr wrap="none">
            <a:spAutoFit/>
          </a:bodyPr>
          <a:lstStyle/>
          <a:p>
            <a:r>
              <a:rPr lang="en-US" sz="2400" dirty="0" smtClean="0">
                <a:solidFill>
                  <a:schemeClr val="bg1"/>
                </a:solidFill>
                <a:latin typeface="Segoe UI" pitchFamily="34" charset="0"/>
                <a:cs typeface="Arial" charset="0"/>
              </a:rPr>
              <a:t>Iteration Backlog</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54" name="TextBox 53"/>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55" name="Straight Connector 54"/>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2"/>
          <p:cNvSpPr>
            <a:spLocks noGrp="1"/>
          </p:cNvSpPr>
          <p:nvPr>
            <p:ph type="title"/>
          </p:nvPr>
        </p:nvSpPr>
        <p:spPr/>
        <p:txBody>
          <a:bodyPr/>
          <a:lstStyle/>
          <a:p>
            <a:r>
              <a:rPr lang="en-US" dirty="0"/>
              <a:t>Planning the Project</a:t>
            </a:r>
          </a:p>
        </p:txBody>
      </p:sp>
      <p:grpSp>
        <p:nvGrpSpPr>
          <p:cNvPr id="3" name="Group 27"/>
          <p:cNvGrpSpPr/>
          <p:nvPr/>
        </p:nvGrpSpPr>
        <p:grpSpPr>
          <a:xfrm>
            <a:off x="609600" y="2438400"/>
            <a:ext cx="1097280" cy="3124200"/>
            <a:chOff x="908566" y="2139434"/>
            <a:chExt cx="1097280" cy="3124200"/>
          </a:xfrm>
        </p:grpSpPr>
        <p:sp>
          <p:nvSpPr>
            <p:cNvPr id="62" name="Rounded Rectangle 61"/>
            <p:cNvSpPr/>
            <p:nvPr/>
          </p:nvSpPr>
          <p:spPr bwMode="auto">
            <a:xfrm>
              <a:off x="908566" y="21394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3" name="Rounded Rectangle 62"/>
            <p:cNvSpPr/>
            <p:nvPr/>
          </p:nvSpPr>
          <p:spPr bwMode="auto">
            <a:xfrm>
              <a:off x="908566" y="2596634"/>
              <a:ext cx="109728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4" name="Rounded Rectangle 63"/>
            <p:cNvSpPr/>
            <p:nvPr/>
          </p:nvSpPr>
          <p:spPr bwMode="auto">
            <a:xfrm>
              <a:off x="908566" y="3511034"/>
              <a:ext cx="457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5" name="Rounded Rectangle 64"/>
            <p:cNvSpPr/>
            <p:nvPr/>
          </p:nvSpPr>
          <p:spPr bwMode="auto">
            <a:xfrm>
              <a:off x="908566" y="3053834"/>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7" name="Rounded Rectangle 66"/>
            <p:cNvSpPr/>
            <p:nvPr/>
          </p:nvSpPr>
          <p:spPr bwMode="auto">
            <a:xfrm>
              <a:off x="908566" y="4425434"/>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68" name="Rounded Rectangle 67"/>
            <p:cNvSpPr/>
            <p:nvPr/>
          </p:nvSpPr>
          <p:spPr bwMode="auto">
            <a:xfrm>
              <a:off x="908566" y="4882634"/>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sp>
        <p:nvSpPr>
          <p:cNvPr id="22" name="Rounded Rectangle 21"/>
          <p:cNvSpPr/>
          <p:nvPr/>
        </p:nvSpPr>
        <p:spPr bwMode="auto">
          <a:xfrm>
            <a:off x="609600" y="42672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grpSp>
        <p:nvGrpSpPr>
          <p:cNvPr id="73" name="Group 72"/>
          <p:cNvGrpSpPr/>
          <p:nvPr/>
        </p:nvGrpSpPr>
        <p:grpSpPr>
          <a:xfrm>
            <a:off x="1447800" y="2438400"/>
            <a:ext cx="765048" cy="1298448"/>
            <a:chOff x="1447800" y="2438400"/>
            <a:chExt cx="765048" cy="1298448"/>
          </a:xfrm>
        </p:grpSpPr>
        <p:sp>
          <p:nvSpPr>
            <p:cNvPr id="70" name="8-Point Star 69"/>
            <p:cNvSpPr/>
            <p:nvPr/>
          </p:nvSpPr>
          <p:spPr bwMode="auto">
            <a:xfrm>
              <a:off x="1447800" y="24384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3</a:t>
              </a:r>
            </a:p>
          </p:txBody>
        </p:sp>
        <p:sp>
          <p:nvSpPr>
            <p:cNvPr id="71" name="8-Point Star 70"/>
            <p:cNvSpPr/>
            <p:nvPr/>
          </p:nvSpPr>
          <p:spPr bwMode="auto">
            <a:xfrm>
              <a:off x="1828800" y="28956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3</a:t>
              </a:r>
            </a:p>
          </p:txBody>
        </p:sp>
        <p:sp>
          <p:nvSpPr>
            <p:cNvPr id="72" name="8-Point Star 71"/>
            <p:cNvSpPr/>
            <p:nvPr/>
          </p:nvSpPr>
          <p:spPr bwMode="auto">
            <a:xfrm>
              <a:off x="1447800" y="33528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3</a:t>
              </a:r>
            </a:p>
          </p:txBody>
        </p:sp>
      </p:grpSp>
      <p:sp>
        <p:nvSpPr>
          <p:cNvPr id="41" name="Rounded Rectangle 40"/>
          <p:cNvSpPr/>
          <p:nvPr/>
        </p:nvSpPr>
        <p:spPr bwMode="auto">
          <a:xfrm>
            <a:off x="609600" y="4267200"/>
            <a:ext cx="83820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grpSp>
        <p:nvGrpSpPr>
          <p:cNvPr id="45" name="Group 44"/>
          <p:cNvGrpSpPr/>
          <p:nvPr/>
        </p:nvGrpSpPr>
        <p:grpSpPr>
          <a:xfrm>
            <a:off x="1143000" y="3810000"/>
            <a:ext cx="993648" cy="1298448"/>
            <a:chOff x="1143000" y="3810000"/>
            <a:chExt cx="993648" cy="1298448"/>
          </a:xfrm>
        </p:grpSpPr>
        <p:grpSp>
          <p:nvGrpSpPr>
            <p:cNvPr id="42" name="Group 41"/>
            <p:cNvGrpSpPr/>
            <p:nvPr/>
          </p:nvGrpSpPr>
          <p:grpSpPr>
            <a:xfrm>
              <a:off x="1143000" y="3810000"/>
              <a:ext cx="993648" cy="1298448"/>
              <a:chOff x="1143000" y="3810000"/>
              <a:chExt cx="993648" cy="1298448"/>
            </a:xfrm>
          </p:grpSpPr>
          <p:sp>
            <p:nvSpPr>
              <p:cNvPr id="38" name="8-Point Star 37"/>
              <p:cNvSpPr/>
              <p:nvPr/>
            </p:nvSpPr>
            <p:spPr bwMode="auto">
              <a:xfrm>
                <a:off x="1143000" y="38100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4</a:t>
                </a:r>
              </a:p>
            </p:txBody>
          </p:sp>
          <p:sp>
            <p:nvSpPr>
              <p:cNvPr id="40" name="8-Point Star 39"/>
              <p:cNvSpPr/>
              <p:nvPr/>
            </p:nvSpPr>
            <p:spPr bwMode="auto">
              <a:xfrm>
                <a:off x="1752600" y="47244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4</a:t>
                </a:r>
              </a:p>
            </p:txBody>
          </p:sp>
        </p:grpSp>
        <p:sp>
          <p:nvSpPr>
            <p:cNvPr id="44" name="8-Point Star 43"/>
            <p:cNvSpPr/>
            <p:nvPr/>
          </p:nvSpPr>
          <p:spPr bwMode="auto">
            <a:xfrm>
              <a:off x="1524000" y="4267200"/>
              <a:ext cx="384048" cy="384048"/>
            </a:xfrm>
            <a:prstGeom prst="star8">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solidFill>
                    <a:srgbClr val="FFFFFF"/>
                  </a:solidFill>
                  <a:effectLst>
                    <a:outerShdw blurRad="38100" dist="38100" dir="2700000" algn="tl">
                      <a:srgbClr val="000000">
                        <a:alpha val="43137"/>
                      </a:srgbClr>
                    </a:outerShdw>
                  </a:effectLst>
                  <a:latin typeface="Segoe" pitchFamily="34" charset="0"/>
                </a:rPr>
                <a:t>4</a:t>
              </a:r>
            </a:p>
          </p:txBody>
        </p:sp>
      </p:grpSp>
      <p:sp>
        <p:nvSpPr>
          <p:cNvPr id="32" name="Rounded Rectangular Callout 31"/>
          <p:cNvSpPr/>
          <p:nvPr/>
        </p:nvSpPr>
        <p:spPr bwMode="auto">
          <a:xfrm>
            <a:off x="2362200" y="1905000"/>
            <a:ext cx="1828800" cy="609600"/>
          </a:xfrm>
          <a:prstGeom prst="wedgeRoundRectCallout">
            <a:avLst>
              <a:gd name="adj1" fmla="val -78472"/>
              <a:gd name="adj2" fmla="val 52497"/>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Sprint 3</a:t>
            </a:r>
          </a:p>
        </p:txBody>
      </p:sp>
      <p:sp>
        <p:nvSpPr>
          <p:cNvPr id="34" name="Rounded Rectangular Callout 33"/>
          <p:cNvSpPr/>
          <p:nvPr/>
        </p:nvSpPr>
        <p:spPr bwMode="auto">
          <a:xfrm>
            <a:off x="2362200" y="3429000"/>
            <a:ext cx="3657600" cy="990600"/>
          </a:xfrm>
          <a:prstGeom prst="wedgeRoundRectCallout">
            <a:avLst>
              <a:gd name="adj1" fmla="val -70871"/>
              <a:gd name="adj2" fmla="val 43385"/>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product owner re-prioritizes the backlog</a:t>
            </a:r>
          </a:p>
        </p:txBody>
      </p:sp>
      <p:sp>
        <p:nvSpPr>
          <p:cNvPr id="35" name="Rounded Rectangular Callout 34"/>
          <p:cNvSpPr/>
          <p:nvPr/>
        </p:nvSpPr>
        <p:spPr bwMode="auto">
          <a:xfrm>
            <a:off x="2209800" y="3352800"/>
            <a:ext cx="1828800" cy="609600"/>
          </a:xfrm>
          <a:prstGeom prst="wedgeRoundRectCallout">
            <a:avLst>
              <a:gd name="adj1" fmla="val -79203"/>
              <a:gd name="adj2" fmla="val 52497"/>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Sprint 4</a:t>
            </a:r>
          </a:p>
        </p:txBody>
      </p:sp>
      <p:sp>
        <p:nvSpPr>
          <p:cNvPr id="43" name="Rounded Rectangular Callout 42"/>
          <p:cNvSpPr/>
          <p:nvPr/>
        </p:nvSpPr>
        <p:spPr bwMode="auto">
          <a:xfrm>
            <a:off x="2514600" y="1447800"/>
            <a:ext cx="3276600" cy="1295400"/>
          </a:xfrm>
          <a:prstGeom prst="wedgeRoundRectCallout">
            <a:avLst>
              <a:gd name="adj1" fmla="val -74507"/>
              <a:gd name="adj2" fmla="val 3779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Stories are planned for completion in  upcoming sprints</a:t>
            </a:r>
          </a:p>
        </p:txBody>
      </p:sp>
      <p:grpSp>
        <p:nvGrpSpPr>
          <p:cNvPr id="49" name="Group 48"/>
          <p:cNvGrpSpPr/>
          <p:nvPr/>
        </p:nvGrpSpPr>
        <p:grpSpPr>
          <a:xfrm>
            <a:off x="120134" y="2819400"/>
            <a:ext cx="369332" cy="1562100"/>
            <a:chOff x="120134" y="2819400"/>
            <a:chExt cx="369332" cy="1562100"/>
          </a:xfrm>
        </p:grpSpPr>
        <p:sp>
          <p:nvSpPr>
            <p:cNvPr id="51" name="Right Arrow 50"/>
            <p:cNvSpPr/>
            <p:nvPr/>
          </p:nvSpPr>
          <p:spPr bwMode="auto">
            <a:xfrm rot="16200000">
              <a:off x="49530" y="3055620"/>
              <a:ext cx="548640" cy="76200"/>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2" name="TextBox 51"/>
            <p:cNvSpPr txBox="1"/>
            <p:nvPr/>
          </p:nvSpPr>
          <p:spPr>
            <a:xfrm rot="16200000">
              <a:off x="-228600" y="3663434"/>
              <a:ext cx="1066800" cy="369332"/>
            </a:xfrm>
            <a:prstGeom prst="rect">
              <a:avLst/>
            </a:prstGeom>
            <a:noFill/>
          </p:spPr>
          <p:txBody>
            <a:bodyPr wrap="square" rtlCol="0">
              <a:spAutoFit/>
            </a:bodyPr>
            <a:lstStyle/>
            <a:p>
              <a:pPr algn="ctr"/>
              <a:r>
                <a:rPr lang="en-US" dirty="0" smtClean="0">
                  <a:solidFill>
                    <a:schemeClr val="bg1"/>
                  </a:solidFill>
                </a:rPr>
                <a:t>Priority</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4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1" grpId="0" animBg="1"/>
      <p:bldP spid="32" grpId="0" animBg="1"/>
      <p:bldP spid="34" grpId="0" animBg="1"/>
      <p:bldP spid="35" grpId="0" animBg="1"/>
      <p:bldP spid="43" grpId="0" animBg="1"/>
      <p:bldP spid="43"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Sprint</a:t>
            </a:r>
          </a:p>
        </p:txBody>
      </p:sp>
      <p:sp>
        <p:nvSpPr>
          <p:cNvPr id="19" name="Rounded Rectangle 18"/>
          <p:cNvSpPr/>
          <p:nvPr/>
        </p:nvSpPr>
        <p:spPr bwMode="auto">
          <a:xfrm>
            <a:off x="609600" y="3352800"/>
            <a:ext cx="73152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0" name="Rounded Rectangle 19"/>
          <p:cNvSpPr/>
          <p:nvPr/>
        </p:nvSpPr>
        <p:spPr bwMode="auto">
          <a:xfrm>
            <a:off x="609600" y="4267200"/>
            <a:ext cx="73152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1" name="Rounded Rectangle 20"/>
          <p:cNvSpPr/>
          <p:nvPr/>
        </p:nvSpPr>
        <p:spPr bwMode="auto">
          <a:xfrm>
            <a:off x="609600" y="4724400"/>
            <a:ext cx="457200" cy="3810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6" name="Rounded Rectangle 25"/>
          <p:cNvSpPr/>
          <p:nvPr/>
        </p:nvSpPr>
        <p:spPr bwMode="auto">
          <a:xfrm>
            <a:off x="609600" y="2438400"/>
            <a:ext cx="73152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7" name="Rounded Rectangle 26"/>
          <p:cNvSpPr/>
          <p:nvPr/>
        </p:nvSpPr>
        <p:spPr bwMode="auto">
          <a:xfrm>
            <a:off x="609600" y="3810000"/>
            <a:ext cx="10668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bwMode="auto">
          <a:xfrm>
            <a:off x="609600" y="5181600"/>
            <a:ext cx="2286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9" name="Rounded Rectangle 28"/>
          <p:cNvSpPr/>
          <p:nvPr/>
        </p:nvSpPr>
        <p:spPr bwMode="auto">
          <a:xfrm>
            <a:off x="609600" y="2895600"/>
            <a:ext cx="838200" cy="3810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22" name="Rounded Rectangular Callout 21"/>
          <p:cNvSpPr/>
          <p:nvPr/>
        </p:nvSpPr>
        <p:spPr bwMode="auto">
          <a:xfrm>
            <a:off x="1981200" y="2819400"/>
            <a:ext cx="3200400" cy="1600200"/>
          </a:xfrm>
          <a:prstGeom prst="wedgeRoundRectCallout">
            <a:avLst>
              <a:gd name="adj1" fmla="val -60727"/>
              <a:gd name="adj2" fmla="val -21939"/>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backlog is prioritized and ready for the team to plan the next sprint</a:t>
            </a:r>
          </a:p>
        </p:txBody>
      </p:sp>
      <p:sp>
        <p:nvSpPr>
          <p:cNvPr id="23" name="Rectangle 22"/>
          <p:cNvSpPr/>
          <p:nvPr/>
        </p:nvSpPr>
        <p:spPr>
          <a:xfrm>
            <a:off x="381000" y="1295400"/>
            <a:ext cx="2395977" cy="461665"/>
          </a:xfrm>
          <a:prstGeom prst="rect">
            <a:avLst/>
          </a:prstGeom>
        </p:spPr>
        <p:txBody>
          <a:bodyPr wrap="none">
            <a:spAutoFit/>
          </a:bodyPr>
          <a:lstStyle/>
          <a:p>
            <a:r>
              <a:rPr lang="en-US" sz="2400" dirty="0" smtClean="0">
                <a:solidFill>
                  <a:schemeClr val="bg1"/>
                </a:solidFill>
                <a:latin typeface="Segoe UI" pitchFamily="34" charset="0"/>
                <a:cs typeface="Arial" charset="0"/>
              </a:rPr>
              <a:t>Product Backlog</a:t>
            </a:r>
          </a:p>
        </p:txBody>
      </p:sp>
      <p:sp>
        <p:nvSpPr>
          <p:cNvPr id="37" name="TextBox 36"/>
          <p:cNvSpPr txBox="1"/>
          <p:nvPr/>
        </p:nvSpPr>
        <p:spPr>
          <a:xfrm>
            <a:off x="457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38" name="Straight Connector 37"/>
          <p:cNvCxnSpPr/>
          <p:nvPr/>
        </p:nvCxnSpPr>
        <p:spPr>
          <a:xfrm>
            <a:off x="533400" y="2286000"/>
            <a:ext cx="2057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029200" y="1905000"/>
            <a:ext cx="1600200" cy="369332"/>
          </a:xfrm>
          <a:prstGeom prst="rect">
            <a:avLst/>
          </a:prstGeom>
          <a:noFill/>
        </p:spPr>
        <p:txBody>
          <a:bodyPr wrap="square" rtlCol="0">
            <a:spAutoFit/>
          </a:bodyPr>
          <a:lstStyle/>
          <a:p>
            <a:r>
              <a:rPr lang="en-US" dirty="0" smtClean="0">
                <a:solidFill>
                  <a:schemeClr val="bg1"/>
                </a:solidFill>
              </a:rPr>
              <a:t>User Stories</a:t>
            </a:r>
          </a:p>
        </p:txBody>
      </p:sp>
      <p:cxnSp>
        <p:nvCxnSpPr>
          <p:cNvPr id="40" name="Straight Connector 39"/>
          <p:cNvCxnSpPr/>
          <p:nvPr/>
        </p:nvCxnSpPr>
        <p:spPr>
          <a:xfrm>
            <a:off x="5029200" y="2286000"/>
            <a:ext cx="3352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5410200" y="3657600"/>
            <a:ext cx="2743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58000" y="1905000"/>
            <a:ext cx="1606034" cy="369332"/>
          </a:xfrm>
          <a:prstGeom prst="rect">
            <a:avLst/>
          </a:prstGeom>
          <a:noFill/>
        </p:spPr>
        <p:txBody>
          <a:bodyPr wrap="square" rtlCol="0">
            <a:spAutoFit/>
          </a:bodyPr>
          <a:lstStyle/>
          <a:p>
            <a:r>
              <a:rPr lang="en-US" dirty="0" smtClean="0">
                <a:solidFill>
                  <a:schemeClr val="bg1"/>
                </a:solidFill>
              </a:rPr>
              <a:t>Tasks (hours)</a:t>
            </a:r>
          </a:p>
        </p:txBody>
      </p:sp>
      <p:sp>
        <p:nvSpPr>
          <p:cNvPr id="43" name="Rectangle 42"/>
          <p:cNvSpPr/>
          <p:nvPr/>
        </p:nvSpPr>
        <p:spPr>
          <a:xfrm>
            <a:off x="4953000" y="1295400"/>
            <a:ext cx="2479333" cy="461665"/>
          </a:xfrm>
          <a:prstGeom prst="rect">
            <a:avLst/>
          </a:prstGeom>
        </p:spPr>
        <p:txBody>
          <a:bodyPr wrap="none">
            <a:spAutoFit/>
          </a:bodyPr>
          <a:lstStyle/>
          <a:p>
            <a:r>
              <a:rPr lang="en-US" sz="2400" dirty="0" smtClean="0">
                <a:solidFill>
                  <a:schemeClr val="bg1"/>
                </a:solidFill>
                <a:latin typeface="Segoe UI" pitchFamily="34" charset="0"/>
                <a:cs typeface="Arial" charset="0"/>
              </a:rPr>
              <a:t>Iteration Backlog</a:t>
            </a: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 let’s look at </a:t>
            </a:r>
            <a:r>
              <a:rPr lang="en-US" i="1" dirty="0" smtClean="0"/>
              <a:t>Running a Sprint</a:t>
            </a:r>
            <a:r>
              <a:rPr lang="en-US" dirty="0" smtClean="0"/>
              <a:t> in TFS 2010</a:t>
            </a:r>
            <a:endParaRPr lang="en-US" dirty="0"/>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 Sprint</a:t>
            </a:r>
            <a:endParaRPr lang="en-US" dirty="0"/>
          </a:p>
        </p:txBody>
      </p:sp>
      <p:sp>
        <p:nvSpPr>
          <p:cNvPr id="9" name="Text Placeholder 8"/>
          <p:cNvSpPr>
            <a:spLocks noGrp="1"/>
          </p:cNvSpPr>
          <p:nvPr>
            <p:ph type="body" sz="quarter" idx="10"/>
          </p:nvPr>
        </p:nvSpPr>
        <p:spPr>
          <a:xfrm>
            <a:off x="381000" y="1447800"/>
            <a:ext cx="4876800" cy="2954655"/>
          </a:xfrm>
        </p:spPr>
        <p:txBody>
          <a:bodyPr/>
          <a:lstStyle/>
          <a:p>
            <a:r>
              <a:rPr lang="en-US" dirty="0" smtClean="0"/>
              <a:t>Record completed work daily </a:t>
            </a:r>
          </a:p>
          <a:p>
            <a:r>
              <a:rPr lang="en-US" dirty="0" smtClean="0"/>
              <a:t>Track progress with reports and dashboards</a:t>
            </a:r>
          </a:p>
          <a:p>
            <a:r>
              <a:rPr lang="en-US" dirty="0" smtClean="0"/>
              <a:t>Retrospectives</a:t>
            </a:r>
          </a:p>
          <a:p>
            <a:endParaRPr lang="en-US" dirty="0"/>
          </a:p>
        </p:txBody>
      </p:sp>
      <p:pic>
        <p:nvPicPr>
          <p:cNvPr id="8" name="Picture 2"/>
          <p:cNvPicPr>
            <a:picLocks noChangeAspect="1" noChangeArrowheads="1"/>
          </p:cNvPicPr>
          <p:nvPr/>
        </p:nvPicPr>
        <p:blipFill>
          <a:blip r:embed="rId2"/>
          <a:srcRect/>
          <a:stretch>
            <a:fillRect/>
          </a:stretch>
        </p:blipFill>
        <p:spPr bwMode="auto">
          <a:xfrm>
            <a:off x="5486400" y="1524000"/>
            <a:ext cx="3657600" cy="2958024"/>
          </a:xfrm>
          <a:prstGeom prst="rect">
            <a:avLst/>
          </a:prstGeom>
          <a:noFill/>
          <a:ln w="9525">
            <a:noFill/>
            <a:miter lim="800000"/>
            <a:headEnd/>
            <a:tailEnd/>
          </a:ln>
          <a:effectLst>
            <a:outerShdw blurRad="76200" dist="12700" dir="8100000" sy="-23000" kx="800400" algn="br" rotWithShape="0">
              <a:prstClr val="black">
                <a:alpha val="20000"/>
              </a:prstClr>
            </a:outerShdw>
          </a:effectLst>
          <a:scene3d>
            <a:camera prst="perspectiveContrastingLeftFacing"/>
            <a:lightRig rig="threePt" dir="t"/>
          </a:scene3d>
        </p:spPr>
      </p:pic>
      <p:pic>
        <p:nvPicPr>
          <p:cNvPr id="6" name="Picture 2" descr="E:\ABjork\Pictures\Dashboards Beta2\Burndown 1.JPG"/>
          <p:cNvPicPr>
            <a:picLocks noChangeAspect="1" noChangeArrowheads="1"/>
          </p:cNvPicPr>
          <p:nvPr/>
        </p:nvPicPr>
        <p:blipFill>
          <a:blip r:embed="rId3"/>
          <a:srcRect/>
          <a:stretch>
            <a:fillRect/>
          </a:stretch>
        </p:blipFill>
        <p:spPr bwMode="auto">
          <a:xfrm>
            <a:off x="5029200" y="2209799"/>
            <a:ext cx="3657600" cy="2751162"/>
          </a:xfrm>
          <a:prstGeom prst="rect">
            <a:avLst/>
          </a:prstGeom>
          <a:noFill/>
          <a:ln w="9525">
            <a:noFill/>
            <a:miter lim="800000"/>
            <a:headEnd/>
            <a:tailEnd/>
          </a:ln>
          <a:effectLst>
            <a:outerShdw blurRad="76200" dist="12700" dir="8100000" sy="-23000" kx="800400" algn="br" rotWithShape="0">
              <a:prstClr val="black">
                <a:alpha val="20000"/>
              </a:prstClr>
            </a:outerShdw>
          </a:effectLst>
          <a:scene3d>
            <a:camera prst="perspectiveContrastingLeftFacing"/>
            <a:lightRig rig="threePt" dir="t"/>
          </a:scene3d>
        </p:spPr>
      </p:pic>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srcRect/>
          <a:stretch>
            <a:fillRect/>
          </a:stretch>
        </p:blipFill>
        <p:spPr bwMode="auto">
          <a:xfrm>
            <a:off x="1981200" y="990600"/>
            <a:ext cx="4572000" cy="3691086"/>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Updating Tasks</a:t>
            </a:r>
            <a:endParaRPr lang="en-US" dirty="0"/>
          </a:p>
        </p:txBody>
      </p:sp>
      <p:pic>
        <p:nvPicPr>
          <p:cNvPr id="6" name="Picture 2"/>
          <p:cNvPicPr>
            <a:picLocks noChangeAspect="1" noChangeArrowheads="1"/>
          </p:cNvPicPr>
          <p:nvPr/>
        </p:nvPicPr>
        <p:blipFill>
          <a:blip r:embed="rId4"/>
          <a:srcRect/>
          <a:stretch>
            <a:fillRect/>
          </a:stretch>
        </p:blipFill>
        <p:spPr bwMode="auto">
          <a:xfrm>
            <a:off x="2514600" y="1524000"/>
            <a:ext cx="4572000" cy="3673542"/>
          </a:xfrm>
          <a:prstGeom prst="rect">
            <a:avLst/>
          </a:prstGeom>
          <a:ln>
            <a:noFill/>
          </a:ln>
          <a:effectLst>
            <a:outerShdw blurRad="190500" algn="tl" rotWithShape="0">
              <a:srgbClr val="000000">
                <a:alpha val="70000"/>
              </a:srgbClr>
            </a:outerShdw>
          </a:effectLst>
        </p:spPr>
      </p:pic>
      <p:pic>
        <p:nvPicPr>
          <p:cNvPr id="5124" name="Picture 4"/>
          <p:cNvPicPr>
            <a:picLocks noChangeAspect="1" noChangeArrowheads="1"/>
          </p:cNvPicPr>
          <p:nvPr/>
        </p:nvPicPr>
        <p:blipFill>
          <a:blip r:embed="rId5"/>
          <a:srcRect/>
          <a:stretch>
            <a:fillRect/>
          </a:stretch>
        </p:blipFill>
        <p:spPr bwMode="auto">
          <a:xfrm>
            <a:off x="3048000" y="1981200"/>
            <a:ext cx="4572000" cy="3673540"/>
          </a:xfrm>
          <a:prstGeom prst="rect">
            <a:avLst/>
          </a:prstGeom>
          <a:ln>
            <a:noFill/>
          </a:ln>
          <a:effectLst>
            <a:outerShdw blurRad="190500" algn="tl" rotWithShape="0">
              <a:srgbClr val="000000">
                <a:alpha val="70000"/>
              </a:srgbClr>
            </a:outerShdw>
          </a:effectLst>
        </p:spPr>
      </p:pic>
      <p:pic>
        <p:nvPicPr>
          <p:cNvPr id="8" name="Picture 3"/>
          <p:cNvPicPr>
            <a:picLocks noChangeAspect="1" noChangeArrowheads="1"/>
          </p:cNvPicPr>
          <p:nvPr/>
        </p:nvPicPr>
        <p:blipFill>
          <a:blip r:embed="rId6"/>
          <a:srcRect/>
          <a:stretch>
            <a:fillRect/>
          </a:stretch>
        </p:blipFill>
        <p:spPr bwMode="auto">
          <a:xfrm>
            <a:off x="3733800" y="2514600"/>
            <a:ext cx="4572000" cy="3719394"/>
          </a:xfrm>
          <a:prstGeom prst="rect">
            <a:avLst/>
          </a:prstGeom>
          <a:ln>
            <a:noFill/>
          </a:ln>
          <a:effectLst>
            <a:outerShdw blurRad="190500" algn="tl" rotWithShape="0">
              <a:srgbClr val="000000">
                <a:alpha val="70000"/>
              </a:srgbClr>
            </a:outerShdw>
          </a:effectLst>
        </p:spPr>
      </p:pic>
      <p:sp>
        <p:nvSpPr>
          <p:cNvPr id="9" name="Rounded Rectangular Callout 8"/>
          <p:cNvSpPr/>
          <p:nvPr/>
        </p:nvSpPr>
        <p:spPr bwMode="auto">
          <a:xfrm>
            <a:off x="1143000" y="4038600"/>
            <a:ext cx="3276600" cy="1066800"/>
          </a:xfrm>
          <a:prstGeom prst="wedgeRoundRectCallout">
            <a:avLst>
              <a:gd name="adj1" fmla="val 44166"/>
              <a:gd name="adj2" fmla="val -98036"/>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Multiple interfaces for updating work items</a:t>
            </a:r>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srcRect/>
          <a:stretch>
            <a:fillRect/>
          </a:stretch>
        </p:blipFill>
        <p:spPr bwMode="auto">
          <a:xfrm>
            <a:off x="1981200" y="990600"/>
            <a:ext cx="7132320" cy="5802255"/>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Updating Tasks</a:t>
            </a:r>
            <a:endParaRPr lang="en-US" dirty="0"/>
          </a:p>
        </p:txBody>
      </p:sp>
      <p:sp>
        <p:nvSpPr>
          <p:cNvPr id="9" name="Rounded Rectangular Callout 8"/>
          <p:cNvSpPr/>
          <p:nvPr/>
        </p:nvSpPr>
        <p:spPr bwMode="auto">
          <a:xfrm>
            <a:off x="2743200" y="3810000"/>
            <a:ext cx="2514600" cy="533400"/>
          </a:xfrm>
          <a:prstGeom prst="wedgeRoundRectCallout">
            <a:avLst>
              <a:gd name="adj1" fmla="val 64050"/>
              <a:gd name="adj2" fmla="val 49080"/>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Team Explorer</a:t>
            </a:r>
          </a:p>
        </p:txBody>
      </p:sp>
      <p:sp>
        <p:nvSpPr>
          <p:cNvPr id="8" name="Oval 7"/>
          <p:cNvSpPr/>
          <p:nvPr/>
        </p:nvSpPr>
        <p:spPr bwMode="auto">
          <a:xfrm>
            <a:off x="5257800" y="4419600"/>
            <a:ext cx="2057400" cy="5334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981200" y="990600"/>
            <a:ext cx="7132320" cy="575808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Updating Tasks</a:t>
            </a:r>
            <a:endParaRPr lang="en-US" dirty="0"/>
          </a:p>
        </p:txBody>
      </p:sp>
      <p:sp>
        <p:nvSpPr>
          <p:cNvPr id="6" name="Rounded Rectangular Callout 5"/>
          <p:cNvSpPr/>
          <p:nvPr/>
        </p:nvSpPr>
        <p:spPr bwMode="auto">
          <a:xfrm>
            <a:off x="3810000" y="1752600"/>
            <a:ext cx="3048000" cy="942975"/>
          </a:xfrm>
          <a:prstGeom prst="wedgeRoundRectCallout">
            <a:avLst>
              <a:gd name="adj1" fmla="val 72274"/>
              <a:gd name="adj2" fmla="val 55742"/>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Iteration Backlog workbook</a:t>
            </a:r>
          </a:p>
        </p:txBody>
      </p:sp>
      <p:sp>
        <p:nvSpPr>
          <p:cNvPr id="7" name="Oval 6"/>
          <p:cNvSpPr/>
          <p:nvPr/>
        </p:nvSpPr>
        <p:spPr bwMode="auto">
          <a:xfrm>
            <a:off x="7477125" y="2695575"/>
            <a:ext cx="1543050" cy="5334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Updating Tasks</a:t>
            </a:r>
            <a:endParaRPr lang="en-US" dirty="0"/>
          </a:p>
        </p:txBody>
      </p:sp>
      <p:sp>
        <p:nvSpPr>
          <p:cNvPr id="6" name="Rounded Rectangular Callout 5"/>
          <p:cNvSpPr/>
          <p:nvPr/>
        </p:nvSpPr>
        <p:spPr bwMode="auto">
          <a:xfrm>
            <a:off x="3200400" y="2819400"/>
            <a:ext cx="2819400" cy="609600"/>
          </a:xfrm>
          <a:prstGeom prst="wedgeRoundRectCallout">
            <a:avLst>
              <a:gd name="adj1" fmla="val 64774"/>
              <a:gd name="adj2" fmla="val 55742"/>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Team Project portal</a:t>
            </a:r>
          </a:p>
        </p:txBody>
      </p:sp>
      <p:sp>
        <p:nvSpPr>
          <p:cNvPr id="12" name="Oval 11"/>
          <p:cNvSpPr/>
          <p:nvPr/>
        </p:nvSpPr>
        <p:spPr bwMode="auto">
          <a:xfrm>
            <a:off x="6324600" y="3505200"/>
            <a:ext cx="1085850" cy="4572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Updating Tasks</a:t>
            </a:r>
            <a:endParaRPr lang="en-US" dirty="0"/>
          </a:p>
        </p:txBody>
      </p:sp>
      <p:pic>
        <p:nvPicPr>
          <p:cNvPr id="5123" name="Picture 3"/>
          <p:cNvPicPr>
            <a:picLocks noChangeAspect="1" noChangeArrowheads="1"/>
          </p:cNvPicPr>
          <p:nvPr/>
        </p:nvPicPr>
        <p:blipFill>
          <a:blip r:embed="rId3"/>
          <a:srcRect/>
          <a:stretch>
            <a:fillRect/>
          </a:stretch>
        </p:blipFill>
        <p:spPr bwMode="auto">
          <a:xfrm>
            <a:off x="3124200" y="2514600"/>
            <a:ext cx="5129213" cy="3621702"/>
          </a:xfrm>
          <a:prstGeom prst="rect">
            <a:avLst/>
          </a:prstGeom>
          <a:ln>
            <a:noFill/>
          </a:ln>
          <a:effectLst>
            <a:outerShdw blurRad="190500" algn="tl" rotWithShape="0">
              <a:srgbClr val="000000">
                <a:alpha val="70000"/>
              </a:srgbClr>
            </a:outerShdw>
          </a:effectLst>
        </p:spPr>
      </p:pic>
      <p:sp>
        <p:nvSpPr>
          <p:cNvPr id="12" name="Oval 11"/>
          <p:cNvSpPr/>
          <p:nvPr/>
        </p:nvSpPr>
        <p:spPr bwMode="auto">
          <a:xfrm>
            <a:off x="6934200" y="3886200"/>
            <a:ext cx="1238250" cy="5334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Updating Tasks</a:t>
            </a:r>
            <a:endParaRPr lang="en-US" dirty="0"/>
          </a:p>
        </p:txBody>
      </p:sp>
      <p:sp>
        <p:nvSpPr>
          <p:cNvPr id="13" name="Oval 12"/>
          <p:cNvSpPr/>
          <p:nvPr/>
        </p:nvSpPr>
        <p:spPr bwMode="auto">
          <a:xfrm>
            <a:off x="6324600" y="3505200"/>
            <a:ext cx="1085850" cy="4572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Updating Tasks</a:t>
            </a:r>
            <a:endParaRPr lang="en-US" dirty="0"/>
          </a:p>
        </p:txBody>
      </p:sp>
      <p:sp>
        <p:nvSpPr>
          <p:cNvPr id="13" name="Oval 12"/>
          <p:cNvSpPr/>
          <p:nvPr/>
        </p:nvSpPr>
        <p:spPr bwMode="auto">
          <a:xfrm>
            <a:off x="4648200" y="3048000"/>
            <a:ext cx="1085850" cy="4572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7" name="Rounded Rectangular Callout 6"/>
          <p:cNvSpPr/>
          <p:nvPr/>
        </p:nvSpPr>
        <p:spPr bwMode="auto">
          <a:xfrm>
            <a:off x="5486400" y="3886200"/>
            <a:ext cx="3048000" cy="914400"/>
          </a:xfrm>
          <a:prstGeom prst="wedgeRoundRectCallout">
            <a:avLst>
              <a:gd name="adj1" fmla="val -45023"/>
              <a:gd name="adj2" fmla="val -8265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Team Web Access</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 let’s look at the </a:t>
            </a:r>
            <a:r>
              <a:rPr lang="en-US" i="1" dirty="0" smtClean="0"/>
              <a:t>Product Backlog</a:t>
            </a:r>
            <a:r>
              <a:rPr lang="en-US" dirty="0" smtClean="0"/>
              <a:t> in TFS 2010</a:t>
            </a:r>
            <a:endParaRPr lang="en-US" dirty="0"/>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srcRect/>
          <a:stretch>
            <a:fillRect/>
          </a:stretch>
        </p:blipFill>
        <p:spPr bwMode="auto">
          <a:xfrm>
            <a:off x="1981200" y="990600"/>
            <a:ext cx="7132320" cy="5758089"/>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Tracking Progress</a:t>
            </a:r>
            <a:endParaRPr lang="en-US" dirty="0"/>
          </a:p>
        </p:txBody>
      </p:sp>
      <p:sp>
        <p:nvSpPr>
          <p:cNvPr id="9" name="Rounded Rectangular Callout 8"/>
          <p:cNvSpPr/>
          <p:nvPr/>
        </p:nvSpPr>
        <p:spPr bwMode="auto">
          <a:xfrm>
            <a:off x="4800600" y="2895600"/>
            <a:ext cx="3048000" cy="1295400"/>
          </a:xfrm>
          <a:prstGeom prst="wedgeRoundRectCallout">
            <a:avLst>
              <a:gd name="adj1" fmla="val -75587"/>
              <a:gd name="adj2" fmla="val 5488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err="1" smtClean="0">
                <a:solidFill>
                  <a:schemeClr val="bg1"/>
                </a:solidFill>
                <a:latin typeface="Segoe" pitchFamily="34" charset="0"/>
              </a:rPr>
              <a:t>Burndown</a:t>
            </a:r>
            <a:r>
              <a:rPr lang="en-US" sz="2300" dirty="0" smtClean="0">
                <a:solidFill>
                  <a:schemeClr val="bg1"/>
                </a:solidFill>
                <a:latin typeface="Segoe" pitchFamily="34" charset="0"/>
              </a:rPr>
              <a:t> chart tracks remaining and completed work</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2"/>
          <a:srcRect/>
          <a:stretch>
            <a:fillRect/>
          </a:stretch>
        </p:blipFill>
        <p:spPr bwMode="auto">
          <a:xfrm>
            <a:off x="1981200" y="990600"/>
            <a:ext cx="7132320" cy="5758089"/>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Tracking Progress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srcRect/>
          <a:stretch>
            <a:fillRect/>
          </a:stretch>
        </p:blipFill>
        <p:spPr bwMode="auto">
          <a:xfrm>
            <a:off x="1981200" y="990600"/>
            <a:ext cx="7132320" cy="5758089"/>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Tracking Progress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Tracking Progress</a:t>
            </a:r>
          </a:p>
        </p:txBody>
      </p:sp>
      <p:sp>
        <p:nvSpPr>
          <p:cNvPr id="9" name="Rounded Rectangular Callout 8"/>
          <p:cNvSpPr/>
          <p:nvPr/>
        </p:nvSpPr>
        <p:spPr bwMode="auto">
          <a:xfrm>
            <a:off x="5334000" y="1219200"/>
            <a:ext cx="3657600" cy="1219200"/>
          </a:xfrm>
          <a:prstGeom prst="wedgeRoundRectCallout">
            <a:avLst>
              <a:gd name="adj1" fmla="val -40297"/>
              <a:gd name="adj2" fmla="val 75355"/>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Detailed sprint progress is tracked on the project portal</a:t>
            </a:r>
          </a:p>
        </p:txBody>
      </p:sp>
      <p:sp>
        <p:nvSpPr>
          <p:cNvPr id="7" name="Oval 6"/>
          <p:cNvSpPr/>
          <p:nvPr/>
        </p:nvSpPr>
        <p:spPr bwMode="auto">
          <a:xfrm>
            <a:off x="4343400" y="3733800"/>
            <a:ext cx="609600" cy="3810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4343400" y="4953000"/>
            <a:ext cx="838200" cy="609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6629400" y="3581400"/>
            <a:ext cx="838200" cy="609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1" name="Rounded Rectangular Callout 10"/>
          <p:cNvSpPr/>
          <p:nvPr/>
        </p:nvSpPr>
        <p:spPr bwMode="auto">
          <a:xfrm>
            <a:off x="2133600" y="4343400"/>
            <a:ext cx="2438400" cy="1295400"/>
          </a:xfrm>
          <a:prstGeom prst="wedgeRoundRectCallout">
            <a:avLst>
              <a:gd name="adj1" fmla="val 39298"/>
              <a:gd name="adj2" fmla="val -7306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a:t>
            </a:r>
            <a:r>
              <a:rPr lang="en-US" sz="2300" dirty="0" err="1" smtClean="0">
                <a:solidFill>
                  <a:schemeClr val="bg1"/>
                </a:solidFill>
                <a:latin typeface="Segoe" pitchFamily="34" charset="0"/>
              </a:rPr>
              <a:t>burndown</a:t>
            </a:r>
            <a:r>
              <a:rPr lang="en-US" sz="2300" dirty="0" smtClean="0">
                <a:solidFill>
                  <a:schemeClr val="bg1"/>
                </a:solidFill>
                <a:latin typeface="Segoe" pitchFamily="34" charset="0"/>
              </a:rPr>
              <a:t> shows the team on track…</a:t>
            </a:r>
          </a:p>
        </p:txBody>
      </p:sp>
      <p:sp>
        <p:nvSpPr>
          <p:cNvPr id="13" name="Rounded Rectangular Callout 12"/>
          <p:cNvSpPr/>
          <p:nvPr/>
        </p:nvSpPr>
        <p:spPr bwMode="auto">
          <a:xfrm>
            <a:off x="5334000" y="4648200"/>
            <a:ext cx="3352800" cy="914400"/>
          </a:xfrm>
          <a:prstGeom prst="wedgeRoundRectCallout">
            <a:avLst>
              <a:gd name="adj1" fmla="val -7898"/>
              <a:gd name="adj2" fmla="val -95365"/>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And almost half of the tasks remain open</a:t>
            </a:r>
          </a:p>
        </p:txBody>
      </p:sp>
      <p:sp>
        <p:nvSpPr>
          <p:cNvPr id="12" name="Rounded Rectangular Callout 11"/>
          <p:cNvSpPr/>
          <p:nvPr/>
        </p:nvSpPr>
        <p:spPr bwMode="auto">
          <a:xfrm>
            <a:off x="5562600" y="5257800"/>
            <a:ext cx="2895600" cy="1295400"/>
          </a:xfrm>
          <a:prstGeom prst="wedgeRoundRectCallout">
            <a:avLst>
              <a:gd name="adj1" fmla="val -62100"/>
              <a:gd name="adj2" fmla="val -36296"/>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But the team hasn’t closed any of the three stories…</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8" grpId="0" animBg="1"/>
      <p:bldP spid="10" grpId="0" animBg="1"/>
      <p:bldP spid="11" grpId="0" animBg="1"/>
      <p:bldP spid="11" grpId="1" animBg="1"/>
      <p:bldP spid="13" grpId="0" animBg="1"/>
      <p:bldP spid="12" grpId="0" animBg="1"/>
      <p:bldP spid="12"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1981200" y="990600"/>
            <a:ext cx="7132320" cy="5725071"/>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Tracking Progress</a:t>
            </a:r>
          </a:p>
        </p:txBody>
      </p:sp>
      <p:sp>
        <p:nvSpPr>
          <p:cNvPr id="12" name="Rounded Rectangular Callout 11"/>
          <p:cNvSpPr/>
          <p:nvPr/>
        </p:nvSpPr>
        <p:spPr bwMode="auto">
          <a:xfrm>
            <a:off x="5410200" y="3276600"/>
            <a:ext cx="3200400" cy="1752600"/>
          </a:xfrm>
          <a:prstGeom prst="wedgeRoundRectCallout">
            <a:avLst>
              <a:gd name="adj1" fmla="val -62100"/>
              <a:gd name="adj2" fmla="val -36296"/>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a:t>
            </a:r>
            <a:r>
              <a:rPr lang="en-US" sz="2300" dirty="0" err="1" smtClean="0">
                <a:solidFill>
                  <a:schemeClr val="bg1"/>
                </a:solidFill>
                <a:latin typeface="Segoe" pitchFamily="34" charset="0"/>
              </a:rPr>
              <a:t>Scrummaster</a:t>
            </a:r>
            <a:r>
              <a:rPr lang="en-US" sz="2300" dirty="0" smtClean="0">
                <a:solidFill>
                  <a:schemeClr val="bg1"/>
                </a:solidFill>
                <a:latin typeface="Segoe" pitchFamily="34" charset="0"/>
              </a:rPr>
              <a:t> opens an issue to track the problem the portal has identified</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981200" y="990600"/>
            <a:ext cx="7132320" cy="5725071"/>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Tracking Progress</a:t>
            </a:r>
          </a:p>
        </p:txBody>
      </p:sp>
      <p:sp>
        <p:nvSpPr>
          <p:cNvPr id="12" name="Rounded Rectangular Callout 11"/>
          <p:cNvSpPr/>
          <p:nvPr/>
        </p:nvSpPr>
        <p:spPr bwMode="auto">
          <a:xfrm>
            <a:off x="5181600" y="3886200"/>
            <a:ext cx="3200400" cy="990600"/>
          </a:xfrm>
          <a:prstGeom prst="wedgeRoundRectCallout">
            <a:avLst>
              <a:gd name="adj1" fmla="val -40374"/>
              <a:gd name="adj2" fmla="val 90585"/>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issue is opened and tracked in TFS</a:t>
            </a:r>
          </a:p>
        </p:txBody>
      </p:sp>
      <p:sp>
        <p:nvSpPr>
          <p:cNvPr id="7" name="Oval 6"/>
          <p:cNvSpPr/>
          <p:nvPr/>
        </p:nvSpPr>
        <p:spPr bwMode="auto">
          <a:xfrm>
            <a:off x="3267075" y="5276850"/>
            <a:ext cx="2286000" cy="2286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srcRect/>
          <a:stretch>
            <a:fillRect/>
          </a:stretch>
        </p:blipFill>
        <p:spPr bwMode="auto">
          <a:xfrm>
            <a:off x="1981200" y="990600"/>
            <a:ext cx="7132320" cy="5730723"/>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a:t>Tracking Progress</a:t>
            </a:r>
          </a:p>
        </p:txBody>
      </p:sp>
      <p:sp>
        <p:nvSpPr>
          <p:cNvPr id="7" name="Oval 6"/>
          <p:cNvSpPr/>
          <p:nvPr/>
        </p:nvSpPr>
        <p:spPr bwMode="auto">
          <a:xfrm>
            <a:off x="4648200" y="3276600"/>
            <a:ext cx="533400" cy="9144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1" name="Rounded Rectangular Callout 10"/>
          <p:cNvSpPr/>
          <p:nvPr/>
        </p:nvSpPr>
        <p:spPr bwMode="auto">
          <a:xfrm>
            <a:off x="1905000" y="2590800"/>
            <a:ext cx="1981200" cy="914400"/>
          </a:xfrm>
          <a:prstGeom prst="wedgeRoundRectCallout">
            <a:avLst>
              <a:gd name="adj1" fmla="val 77970"/>
              <a:gd name="adj2" fmla="val 4532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Test are passing…</a:t>
            </a:r>
          </a:p>
        </p:txBody>
      </p:sp>
      <p:sp>
        <p:nvSpPr>
          <p:cNvPr id="12" name="Rounded Rectangular Callout 11"/>
          <p:cNvSpPr/>
          <p:nvPr/>
        </p:nvSpPr>
        <p:spPr bwMode="auto">
          <a:xfrm>
            <a:off x="5562600" y="5257800"/>
            <a:ext cx="2895600" cy="990600"/>
          </a:xfrm>
          <a:prstGeom prst="wedgeRoundRectCallout">
            <a:avLst>
              <a:gd name="adj1" fmla="val -62100"/>
              <a:gd name="adj2" fmla="val -36296"/>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But bugs are climbing steadily</a:t>
            </a:r>
          </a:p>
        </p:txBody>
      </p:sp>
      <p:sp>
        <p:nvSpPr>
          <p:cNvPr id="16" name="Oval 15"/>
          <p:cNvSpPr/>
          <p:nvPr/>
        </p:nvSpPr>
        <p:spPr bwMode="auto">
          <a:xfrm>
            <a:off x="4648200" y="4953000"/>
            <a:ext cx="533400" cy="914400"/>
          </a:xfrm>
          <a:prstGeom prst="ellipse">
            <a:avLst/>
          </a:prstGeom>
          <a:noFill/>
          <a:ln w="25400" cmpd="sng">
            <a:solidFill>
              <a:srgbClr val="FF006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9" name="Rounded Rectangular Callout 8"/>
          <p:cNvSpPr/>
          <p:nvPr/>
        </p:nvSpPr>
        <p:spPr bwMode="auto">
          <a:xfrm>
            <a:off x="5410200" y="762000"/>
            <a:ext cx="3429000" cy="1752600"/>
          </a:xfrm>
          <a:prstGeom prst="wedgeRoundRectCallout">
            <a:avLst>
              <a:gd name="adj1" fmla="val -39359"/>
              <a:gd name="adj2" fmla="val 71731"/>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The portal brings data together so it can be analyzed to ensure success on a sprint</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grpId="1"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animBg="1"/>
      <p:bldP spid="11" grpId="1" animBg="1"/>
      <p:bldP spid="12" grpId="0" animBg="1"/>
      <p:bldP spid="12" grpId="1" animBg="1"/>
      <p:bldP spid="16" grpId="0" animBg="1"/>
      <p:bldP spid="16" grpId="1" animBg="1"/>
      <p:bldP spid="9"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Tracking Progress</a:t>
            </a:r>
          </a:p>
        </p:txBody>
      </p:sp>
      <p:pic>
        <p:nvPicPr>
          <p:cNvPr id="13" name="Picture 4" descr="E:\ABjork\Documents\Presentations\Gates Foundation\Demo Report Screenshots\Stories Overview.JPG"/>
          <p:cNvPicPr>
            <a:picLocks noChangeAspect="1" noChangeArrowheads="1"/>
          </p:cNvPicPr>
          <p:nvPr/>
        </p:nvPicPr>
        <p:blipFill>
          <a:blip r:embed="rId2"/>
          <a:srcRect/>
          <a:stretch>
            <a:fillRect/>
          </a:stretch>
        </p:blipFill>
        <p:spPr bwMode="auto">
          <a:xfrm>
            <a:off x="2895600" y="932580"/>
            <a:ext cx="6035040" cy="3868020"/>
          </a:xfrm>
          <a:prstGeom prst="rect">
            <a:avLst/>
          </a:prstGeom>
          <a:ln>
            <a:noFill/>
          </a:ln>
          <a:effectLst>
            <a:outerShdw blurRad="190500" algn="tl" rotWithShape="0">
              <a:srgbClr val="000000">
                <a:alpha val="70000"/>
              </a:srgbClr>
            </a:outerShdw>
          </a:effectLst>
        </p:spPr>
      </p:pic>
      <p:pic>
        <p:nvPicPr>
          <p:cNvPr id="2050" name="Picture 2" descr="E:\ABjork\Pictures\Reports\Demo Report Screenshots\Test Case Readiness.JPG"/>
          <p:cNvPicPr>
            <a:picLocks noChangeAspect="1" noChangeArrowheads="1"/>
          </p:cNvPicPr>
          <p:nvPr/>
        </p:nvPicPr>
        <p:blipFill>
          <a:blip r:embed="rId3"/>
          <a:srcRect/>
          <a:stretch>
            <a:fillRect/>
          </a:stretch>
        </p:blipFill>
        <p:spPr bwMode="auto">
          <a:xfrm>
            <a:off x="1981200" y="2671762"/>
            <a:ext cx="4513391" cy="3652838"/>
          </a:xfrm>
          <a:prstGeom prst="rect">
            <a:avLst/>
          </a:prstGeom>
          <a:ln>
            <a:noFill/>
          </a:ln>
          <a:effectLst>
            <a:outerShdw blurRad="190500" algn="tl" rotWithShape="0">
              <a:srgbClr val="000000">
                <a:alpha val="70000"/>
              </a:srgbClr>
            </a:outerShdw>
          </a:effectLst>
        </p:spPr>
      </p:pic>
      <p:pic>
        <p:nvPicPr>
          <p:cNvPr id="10" name="Picture 2" descr="E:\ABjork\Documents\Presentations\Gates Foundation\Demo Report Screenshots\Bug Status.JPG"/>
          <p:cNvPicPr>
            <a:picLocks noChangeAspect="1" noChangeArrowheads="1"/>
          </p:cNvPicPr>
          <p:nvPr/>
        </p:nvPicPr>
        <p:blipFill>
          <a:blip r:embed="rId4"/>
          <a:srcRect/>
          <a:stretch>
            <a:fillRect/>
          </a:stretch>
        </p:blipFill>
        <p:spPr bwMode="auto">
          <a:xfrm>
            <a:off x="4678680" y="3048000"/>
            <a:ext cx="4389120" cy="4360049"/>
          </a:xfrm>
          <a:prstGeom prst="rect">
            <a:avLst/>
          </a:prstGeom>
          <a:ln>
            <a:noFill/>
          </a:ln>
          <a:effectLst>
            <a:outerShdw blurRad="190500" algn="tl" rotWithShape="0">
              <a:srgbClr val="000000">
                <a:alpha val="70000"/>
              </a:srgbClr>
            </a:outerShdw>
          </a:effectLst>
        </p:spPr>
      </p:pic>
      <p:sp>
        <p:nvSpPr>
          <p:cNvPr id="17" name="Rounded Rectangular Callout 16"/>
          <p:cNvSpPr/>
          <p:nvPr/>
        </p:nvSpPr>
        <p:spPr bwMode="auto">
          <a:xfrm>
            <a:off x="5562600" y="609600"/>
            <a:ext cx="3124200" cy="1143000"/>
          </a:xfrm>
          <a:prstGeom prst="wedgeRoundRectCallout">
            <a:avLst>
              <a:gd name="adj1" fmla="val -38303"/>
              <a:gd name="adj2" fmla="val 79904"/>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Rich set of reports track progress</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Retrospective</a:t>
            </a:r>
            <a:endParaRPr lang="en-US" dirty="0"/>
          </a:p>
        </p:txBody>
      </p:sp>
      <p:pic>
        <p:nvPicPr>
          <p:cNvPr id="3075" name="Picture 3"/>
          <p:cNvPicPr>
            <a:picLocks noChangeAspect="1" noChangeArrowheads="1"/>
          </p:cNvPicPr>
          <p:nvPr/>
        </p:nvPicPr>
        <p:blipFill>
          <a:blip r:embed="rId2"/>
          <a:srcRect/>
          <a:stretch>
            <a:fillRect/>
          </a:stretch>
        </p:blipFill>
        <p:spPr bwMode="auto">
          <a:xfrm>
            <a:off x="1981200" y="1066800"/>
            <a:ext cx="5486400" cy="4408248"/>
          </a:xfrm>
          <a:prstGeom prst="rect">
            <a:avLst/>
          </a:prstGeom>
          <a:ln>
            <a:noFill/>
          </a:ln>
          <a:effectLst>
            <a:outerShdw blurRad="190500" algn="tl" rotWithShape="0">
              <a:srgbClr val="000000">
                <a:alpha val="70000"/>
              </a:srgbClr>
            </a:outerShdw>
          </a:effectLst>
        </p:spPr>
      </p:pic>
      <p:pic>
        <p:nvPicPr>
          <p:cNvPr id="3074" name="Picture 2"/>
          <p:cNvPicPr>
            <a:picLocks noChangeAspect="1" noChangeArrowheads="1"/>
          </p:cNvPicPr>
          <p:nvPr/>
        </p:nvPicPr>
        <p:blipFill>
          <a:blip r:embed="rId3"/>
          <a:srcRect/>
          <a:stretch>
            <a:fillRect/>
          </a:stretch>
        </p:blipFill>
        <p:spPr bwMode="auto">
          <a:xfrm>
            <a:off x="3581400" y="2358210"/>
            <a:ext cx="5486400" cy="4423590"/>
          </a:xfrm>
          <a:prstGeom prst="rect">
            <a:avLst/>
          </a:prstGeom>
          <a:ln>
            <a:noFill/>
          </a:ln>
          <a:effectLst>
            <a:outerShdw blurRad="190500" algn="tl" rotWithShape="0">
              <a:srgbClr val="000000">
                <a:alpha val="70000"/>
              </a:srgbClr>
            </a:outerShdw>
          </a:effectLst>
        </p:spPr>
      </p:pic>
      <p:sp>
        <p:nvSpPr>
          <p:cNvPr id="11" name="Rounded Rectangular Callout 10"/>
          <p:cNvSpPr/>
          <p:nvPr/>
        </p:nvSpPr>
        <p:spPr bwMode="auto">
          <a:xfrm>
            <a:off x="4038600" y="533400"/>
            <a:ext cx="3429000" cy="1295400"/>
          </a:xfrm>
          <a:prstGeom prst="wedgeRoundRectCallout">
            <a:avLst>
              <a:gd name="adj1" fmla="val -38303"/>
              <a:gd name="adj2" fmla="val 79904"/>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Capture retrospectives using the Team wiki on the Project Portal</a:t>
            </a:r>
          </a:p>
        </p:txBody>
      </p:sp>
      <p:sp>
        <p:nvSpPr>
          <p:cNvPr id="8" name="Rounded Rectangular Callout 7"/>
          <p:cNvSpPr/>
          <p:nvPr/>
        </p:nvSpPr>
        <p:spPr bwMode="auto">
          <a:xfrm>
            <a:off x="1524000" y="3733800"/>
            <a:ext cx="3505200" cy="1143000"/>
          </a:xfrm>
          <a:prstGeom prst="wedgeRoundRectCallout">
            <a:avLst>
              <a:gd name="adj1" fmla="val 38919"/>
              <a:gd name="adj2" fmla="val 76779"/>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Sample documents are provided as a guide</a:t>
            </a: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90600"/>
            <a:ext cx="1828800" cy="228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381000" y="1411552"/>
            <a:ext cx="8534400" cy="5287601"/>
          </a:xfrm>
        </p:spPr>
        <p:txBody>
          <a:bodyPr/>
          <a:lstStyle/>
          <a:p>
            <a:r>
              <a:rPr lang="en-US" dirty="0" smtClean="0"/>
              <a:t>Scrum with TFS 2010 using MSF for Agile 5.0</a:t>
            </a:r>
          </a:p>
          <a:p>
            <a:pPr lvl="1"/>
            <a:r>
              <a:rPr lang="en-US" dirty="0" smtClean="0"/>
              <a:t>Planning the Project</a:t>
            </a:r>
          </a:p>
          <a:p>
            <a:pPr lvl="2"/>
            <a:r>
              <a:rPr lang="en-US" dirty="0" smtClean="0"/>
              <a:t>How do you plan the project?</a:t>
            </a:r>
          </a:p>
          <a:p>
            <a:pPr lvl="2"/>
            <a:r>
              <a:rPr lang="en-US" dirty="0" smtClean="0"/>
              <a:t>Project planning in TFS 2010</a:t>
            </a:r>
          </a:p>
          <a:p>
            <a:pPr lvl="1"/>
            <a:r>
              <a:rPr lang="en-US" dirty="0" smtClean="0"/>
              <a:t>Planning a Sprint</a:t>
            </a:r>
          </a:p>
          <a:p>
            <a:pPr lvl="2"/>
            <a:r>
              <a:rPr lang="en-US" dirty="0" smtClean="0"/>
              <a:t>What is sprint planning?</a:t>
            </a:r>
          </a:p>
          <a:p>
            <a:pPr lvl="2"/>
            <a:r>
              <a:rPr lang="en-US" dirty="0" smtClean="0"/>
              <a:t>Sprint planning in TFS 2010</a:t>
            </a:r>
          </a:p>
          <a:p>
            <a:pPr lvl="1"/>
            <a:r>
              <a:rPr lang="en-US" dirty="0" smtClean="0"/>
              <a:t>Running a Sprint</a:t>
            </a:r>
          </a:p>
          <a:p>
            <a:pPr lvl="2"/>
            <a:r>
              <a:rPr lang="en-US" dirty="0" smtClean="0"/>
              <a:t>How do you run a sprint?</a:t>
            </a:r>
          </a:p>
          <a:p>
            <a:pPr lvl="2"/>
            <a:r>
              <a:rPr lang="en-US" dirty="0" smtClean="0"/>
              <a:t>Running a sprint in TFS 2010</a:t>
            </a:r>
          </a:p>
          <a:p>
            <a:endParaRPr lang="en-US" dirty="0" smtClean="0"/>
          </a:p>
        </p:txBody>
      </p:sp>
      <p:pic>
        <p:nvPicPr>
          <p:cNvPr id="5" name="Picture 2" descr="C:\Users\abjork\AppData\Local\Microsoft\Windows\Temporary Internet Files\Content.IE5\H6N9WTTJ\MCj04421390000[1].png"/>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666750" y="1828800"/>
            <a:ext cx="552450" cy="563802"/>
          </a:xfrm>
          <a:prstGeom prst="rect">
            <a:avLst/>
          </a:prstGeom>
          <a:noFill/>
        </p:spPr>
      </p:pic>
      <p:pic>
        <p:nvPicPr>
          <p:cNvPr id="6" name="Picture 2" descr="C:\Users\abjork\AppData\Local\Microsoft\Windows\Temporary Internet Files\Content.IE5\H6N9WTTJ\MCj04421390000[1].png"/>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666750" y="3114675"/>
            <a:ext cx="552450" cy="563802"/>
          </a:xfrm>
          <a:prstGeom prst="rect">
            <a:avLst/>
          </a:prstGeom>
          <a:noFill/>
        </p:spPr>
      </p:pic>
      <p:pic>
        <p:nvPicPr>
          <p:cNvPr id="7" name="Picture 2" descr="C:\Users\abjork\AppData\Local\Microsoft\Windows\Temporary Internet Files\Content.IE5\H6N9WTTJ\MCj04421390000[1].png"/>
          <p:cNvPicPr>
            <a:picLocks noChangeAspect="1" noChangeArrowheads="1"/>
          </p:cNvPicPr>
          <p:nvPr/>
        </p:nvPicPr>
        <p:blipFill>
          <a:blip r:embed="rId3">
            <a:duotone>
              <a:prstClr val="black"/>
              <a:schemeClr val="accent1">
                <a:tint val="45000"/>
                <a:satMod val="400000"/>
              </a:schemeClr>
            </a:duotone>
          </a:blip>
          <a:srcRect/>
          <a:stretch>
            <a:fillRect/>
          </a:stretch>
        </p:blipFill>
        <p:spPr bwMode="auto">
          <a:xfrm>
            <a:off x="666750" y="4389198"/>
            <a:ext cx="552450" cy="563802"/>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Backlog in TFS 2010 </a:t>
            </a:r>
            <a:endParaRPr lang="en-US" dirty="0"/>
          </a:p>
        </p:txBody>
      </p:sp>
      <p:sp>
        <p:nvSpPr>
          <p:cNvPr id="3" name="Text Placeholder 2"/>
          <p:cNvSpPr>
            <a:spLocks noGrp="1"/>
          </p:cNvSpPr>
          <p:nvPr>
            <p:ph type="body" sz="quarter" idx="10"/>
          </p:nvPr>
        </p:nvSpPr>
        <p:spPr>
          <a:xfrm>
            <a:off x="381000" y="1411552"/>
            <a:ext cx="5105400" cy="3594830"/>
          </a:xfrm>
        </p:spPr>
        <p:txBody>
          <a:bodyPr/>
          <a:lstStyle/>
          <a:p>
            <a:r>
              <a:rPr lang="en-US" dirty="0" smtClean="0"/>
              <a:t>Product Backlog query</a:t>
            </a:r>
          </a:p>
          <a:p>
            <a:r>
              <a:rPr lang="en-US" dirty="0" smtClean="0"/>
              <a:t>Creating new user stories</a:t>
            </a:r>
          </a:p>
          <a:p>
            <a:r>
              <a:rPr lang="en-US" dirty="0" smtClean="0"/>
              <a:t>Prioritizing</a:t>
            </a:r>
          </a:p>
          <a:p>
            <a:r>
              <a:rPr lang="en-US" dirty="0" smtClean="0"/>
              <a:t>Estimating </a:t>
            </a:r>
            <a:r>
              <a:rPr lang="en-US" smtClean="0"/>
              <a:t>story points</a:t>
            </a:r>
            <a:endParaRPr lang="en-US" dirty="0" smtClean="0"/>
          </a:p>
          <a:p>
            <a:r>
              <a:rPr lang="en-US" dirty="0" smtClean="0"/>
              <a:t>Add user stories to upcoming sprints</a:t>
            </a:r>
          </a:p>
          <a:p>
            <a:endParaRPr lang="en-US" dirty="0" smtClean="0"/>
          </a:p>
        </p:txBody>
      </p:sp>
      <p:grpSp>
        <p:nvGrpSpPr>
          <p:cNvPr id="8" name="Group 7"/>
          <p:cNvGrpSpPr/>
          <p:nvPr/>
        </p:nvGrpSpPr>
        <p:grpSpPr>
          <a:xfrm>
            <a:off x="4953000" y="1600200"/>
            <a:ext cx="4343400" cy="3933640"/>
            <a:chOff x="4953000" y="1600200"/>
            <a:chExt cx="4343400" cy="3933640"/>
          </a:xfrm>
        </p:grpSpPr>
        <p:pic>
          <p:nvPicPr>
            <p:cNvPr id="6146" name="Picture 2"/>
            <p:cNvPicPr>
              <a:picLocks noChangeAspect="1" noChangeArrowheads="1"/>
            </p:cNvPicPr>
            <p:nvPr/>
          </p:nvPicPr>
          <p:blipFill>
            <a:blip r:embed="rId3"/>
            <a:srcRect/>
            <a:stretch>
              <a:fillRect/>
            </a:stretch>
          </p:blipFill>
          <p:spPr bwMode="auto">
            <a:xfrm>
              <a:off x="5638800" y="1600200"/>
              <a:ext cx="3657600" cy="2817918"/>
            </a:xfrm>
            <a:prstGeom prst="rect">
              <a:avLst/>
            </a:prstGeom>
            <a:noFill/>
            <a:ln w="9525">
              <a:noFill/>
              <a:miter lim="800000"/>
              <a:headEnd/>
              <a:tailEnd/>
            </a:ln>
            <a:effectLst>
              <a:outerShdw blurRad="76200" dist="12700" dir="8100000" sy="-23000" kx="800400" algn="br" rotWithShape="0">
                <a:prstClr val="black">
                  <a:alpha val="20000"/>
                </a:prstClr>
              </a:outerShdw>
            </a:effectLst>
            <a:scene3d>
              <a:camera prst="perspectiveContrastingLeftFacing"/>
              <a:lightRig rig="threePt" dir="t"/>
            </a:scene3d>
          </p:spPr>
        </p:pic>
        <p:pic>
          <p:nvPicPr>
            <p:cNvPr id="7170" name="Picture 2"/>
            <p:cNvPicPr>
              <a:picLocks noChangeAspect="1" noChangeArrowheads="1"/>
            </p:cNvPicPr>
            <p:nvPr/>
          </p:nvPicPr>
          <p:blipFill>
            <a:blip r:embed="rId4"/>
            <a:srcRect/>
            <a:stretch>
              <a:fillRect/>
            </a:stretch>
          </p:blipFill>
          <p:spPr bwMode="auto">
            <a:xfrm>
              <a:off x="4953000" y="2715922"/>
              <a:ext cx="3657600" cy="2817918"/>
            </a:xfrm>
            <a:prstGeom prst="rect">
              <a:avLst/>
            </a:prstGeom>
            <a:noFill/>
            <a:ln w="9525">
              <a:noFill/>
              <a:miter lim="800000"/>
              <a:headEnd/>
              <a:tailEnd/>
            </a:ln>
            <a:effectLst>
              <a:outerShdw blurRad="76200" dist="12700" dir="8100000" sy="-23000" kx="800400" algn="br" rotWithShape="0">
                <a:prstClr val="black">
                  <a:alpha val="20000"/>
                </a:prstClr>
              </a:outerShdw>
            </a:effectLst>
            <a:scene3d>
              <a:camera prst="perspectiveContrastingLeftFacing"/>
              <a:lightRig rig="threePt" dir="t"/>
            </a:scene3d>
          </p:spPr>
        </p:pic>
      </p:gr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Questions/Follow-Up</a:t>
            </a:r>
            <a:endParaRPr lang="en-US" dirty="0"/>
          </a:p>
        </p:txBody>
      </p:sp>
      <p:sp>
        <p:nvSpPr>
          <p:cNvPr id="3" name="Text Placeholder 2"/>
          <p:cNvSpPr>
            <a:spLocks noGrp="1"/>
          </p:cNvSpPr>
          <p:nvPr>
            <p:ph type="body" sz="quarter" idx="10"/>
          </p:nvPr>
        </p:nvSpPr>
        <p:spPr>
          <a:xfrm>
            <a:off x="381000" y="1411552"/>
            <a:ext cx="8382000" cy="5767733"/>
          </a:xfrm>
        </p:spPr>
        <p:txBody>
          <a:bodyPr/>
          <a:lstStyle/>
          <a:p>
            <a:r>
              <a:rPr lang="en-US" dirty="0" smtClean="0"/>
              <a:t>Contact</a:t>
            </a:r>
          </a:p>
          <a:p>
            <a:pPr lvl="1"/>
            <a:r>
              <a:rPr lang="en-US" dirty="0" smtClean="0"/>
              <a:t>Aaron  Bjork </a:t>
            </a:r>
            <a:endParaRPr lang="en-US" dirty="0"/>
          </a:p>
          <a:p>
            <a:pPr lvl="2"/>
            <a:r>
              <a:rPr lang="en-US" dirty="0" smtClean="0">
                <a:hlinkClick r:id="rId2"/>
              </a:rPr>
              <a:t>abjork@microsoft.com</a:t>
            </a:r>
            <a:endParaRPr lang="en-US" dirty="0" smtClean="0"/>
          </a:p>
          <a:p>
            <a:pPr lvl="2"/>
            <a:r>
              <a:rPr lang="en-US" dirty="0" smtClean="0">
                <a:hlinkClick r:id="rId3"/>
              </a:rPr>
              <a:t>http://blogs.msdn.com/aaronbjork</a:t>
            </a:r>
            <a:endParaRPr lang="en-US" dirty="0" smtClean="0"/>
          </a:p>
          <a:p>
            <a:pPr marL="0" indent="0">
              <a:buNone/>
            </a:pPr>
            <a:endParaRPr lang="en-US" dirty="0" smtClean="0"/>
          </a:p>
          <a:p>
            <a:r>
              <a:rPr lang="en-US" dirty="0" smtClean="0"/>
              <a:t>TFS Resources</a:t>
            </a:r>
          </a:p>
          <a:p>
            <a:pPr lvl="2"/>
            <a:r>
              <a:rPr lang="en-US" dirty="0" smtClean="0">
                <a:hlinkClick r:id="rId4"/>
              </a:rPr>
              <a:t>http://blogs.msdn.com/bharry</a:t>
            </a:r>
            <a:endParaRPr lang="en-US" dirty="0" smtClean="0"/>
          </a:p>
          <a:p>
            <a:pPr lvl="2"/>
            <a:r>
              <a:rPr lang="en-US" u="sng" dirty="0" smtClean="0">
                <a:hlinkClick r:id="rId5"/>
              </a:rPr>
              <a:t>http://social.msdn.microsoft.com/Forums/en-US/category/vsts</a:t>
            </a:r>
            <a:endParaRPr lang="en-US" dirty="0" smtClean="0"/>
          </a:p>
          <a:p>
            <a:pPr lvl="2"/>
            <a:r>
              <a:rPr lang="en-US" dirty="0" smtClean="0">
                <a:hlinkClick r:id="rId6"/>
              </a:rPr>
              <a:t>http://msdn.microsoft.com/en-us/teamsystem/default.aspx</a:t>
            </a:r>
            <a:endParaRPr lang="en-US" dirty="0" smtClean="0"/>
          </a:p>
          <a:p>
            <a:pPr lvl="1"/>
            <a:endParaRPr lang="en-US" dirty="0" smtClean="0"/>
          </a:p>
          <a:p>
            <a:pPr lvl="1"/>
            <a:endParaRPr lang="en-US" dirty="0" smtClean="0"/>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brightnessContrast bright="-40000" contrast="-20000"/>
                    </a14:imgEffect>
                  </a14:imgLayer>
                </a14:imgProps>
              </a:ext>
            </a:extLst>
          </a:blip>
          <a:srcRect/>
          <a:stretch>
            <a:fillRect/>
          </a:stretch>
        </p:blipFill>
        <p:spPr bwMode="black">
          <a:xfrm>
            <a:off x="1602053" y="2787386"/>
            <a:ext cx="5939896" cy="1283229"/>
          </a:xfrm>
          <a:prstGeom prst="rect">
            <a:avLst/>
          </a:prstGeom>
          <a:noFill/>
        </p:spPr>
      </p:pic>
      <p:sp>
        <p:nvSpPr>
          <p:cNvPr id="5" name="Text Box 3"/>
          <p:cNvSpPr txBox="1">
            <a:spLocks noChangeArrowheads="1"/>
          </p:cNvSpPr>
          <p:nvPr/>
        </p:nvSpPr>
        <p:spPr bwMode="blackWhite">
          <a:xfrm>
            <a:off x="381000" y="6083573"/>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smtClean="0">
                <a:latin typeface="Segoe UI" pitchFamily="34" charset="0"/>
                <a:cs typeface="Arial" charset="0"/>
              </a:rPr>
              <a:t>© 2009 Microsoft </a:t>
            </a:r>
            <a:r>
              <a:rPr lang="en-US" sz="700" dirty="0">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latin typeface="Segoe UI" pitchFamily="34" charset="0"/>
                <a:cs typeface="Arial" charset="0"/>
              </a:rPr>
            </a:br>
            <a:r>
              <a:rPr lang="en-US" sz="700" dirty="0">
                <a:latin typeface="Segoe UI" pitchFamily="34" charset="0"/>
                <a:cs typeface="Arial" charset="0"/>
              </a:rPr>
              <a:t>MICROSOFT 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90601"/>
            <a:ext cx="1600200" cy="26918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Product Backlog</a:t>
            </a:r>
            <a:endParaRPr lang="en-US" dirty="0"/>
          </a:p>
        </p:txBody>
      </p:sp>
      <p:pic>
        <p:nvPicPr>
          <p:cNvPr id="7" name="Picture 2"/>
          <p:cNvPicPr>
            <a:picLocks noChangeAspect="1" noChangeArrowheads="1"/>
          </p:cNvPicPr>
          <p:nvPr/>
        </p:nvPicPr>
        <p:blipFill>
          <a:blip r:embed="rId3"/>
          <a:srcRect/>
          <a:stretch>
            <a:fillRect/>
          </a:stretch>
        </p:blipFill>
        <p:spPr bwMode="auto">
          <a:xfrm>
            <a:off x="1828800" y="990600"/>
            <a:ext cx="7132320" cy="5817996"/>
          </a:xfrm>
          <a:prstGeom prst="rect">
            <a:avLst/>
          </a:prstGeom>
          <a:ln>
            <a:noFill/>
          </a:ln>
          <a:effectLst>
            <a:outerShdw blurRad="190500" algn="tl" rotWithShape="0">
              <a:srgbClr val="000000">
                <a:alpha val="70000"/>
              </a:srgbClr>
            </a:outerShdw>
          </a:effectLst>
        </p:spPr>
      </p:pic>
      <p:sp>
        <p:nvSpPr>
          <p:cNvPr id="8" name="Rounded Rectangular Callout 7"/>
          <p:cNvSpPr/>
          <p:nvPr/>
        </p:nvSpPr>
        <p:spPr bwMode="auto">
          <a:xfrm>
            <a:off x="4953000" y="2133600"/>
            <a:ext cx="2743200" cy="1219200"/>
          </a:xfrm>
          <a:prstGeom prst="wedgeRoundRectCallout">
            <a:avLst>
              <a:gd name="adj1" fmla="val 63269"/>
              <a:gd name="adj2" fmla="val 32563"/>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Product backlog query in Team Explorer</a:t>
            </a:r>
          </a:p>
        </p:txBody>
      </p:sp>
    </p:spTree>
    <p:extLst>
      <p:ext uri="{BB962C8B-B14F-4D97-AF65-F5344CB8AC3E}">
        <p14:creationId xmlns:p14="http://schemas.microsoft.com/office/powerpoint/2010/main" val="339334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90601"/>
            <a:ext cx="1600200" cy="26918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srcRect/>
          <a:stretch>
            <a:fillRect/>
          </a:stretch>
        </p:blipFill>
        <p:spPr bwMode="auto">
          <a:xfrm>
            <a:off x="1828800" y="990600"/>
            <a:ext cx="7132320" cy="5817996"/>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en-US" dirty="0" smtClean="0"/>
              <a:t>Product Backlog</a:t>
            </a:r>
            <a:endParaRPr lang="en-US" dirty="0"/>
          </a:p>
        </p:txBody>
      </p:sp>
      <p:sp>
        <p:nvSpPr>
          <p:cNvPr id="6" name="Rounded Rectangular Callout 5"/>
          <p:cNvSpPr/>
          <p:nvPr/>
        </p:nvSpPr>
        <p:spPr bwMode="auto">
          <a:xfrm>
            <a:off x="4495800" y="2362200"/>
            <a:ext cx="3124200" cy="990600"/>
          </a:xfrm>
          <a:prstGeom prst="wedgeRoundRectCallout">
            <a:avLst>
              <a:gd name="adj1" fmla="val -81175"/>
              <a:gd name="adj2" fmla="val -54937"/>
              <a:gd name="adj3" fmla="val 16667"/>
            </a:avLst>
          </a:prstGeom>
          <a:solidFill>
            <a:srgbClr val="FFFFCC"/>
          </a:solidFill>
          <a:ln>
            <a:solidFill>
              <a:srgbClr val="FFC000"/>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bg1"/>
                </a:solidFill>
                <a:latin typeface="Segoe" pitchFamily="34" charset="0"/>
              </a:rPr>
              <a:t>New stories created by the Product Owner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VSTS Template">
  <a:themeElements>
    <a:clrScheme name="Custom 20">
      <a:dk1>
        <a:srgbClr val="000000"/>
      </a:dk1>
      <a:lt1>
        <a:srgbClr val="FFFFFF"/>
      </a:lt1>
      <a:dk2>
        <a:srgbClr val="5F5F5F"/>
      </a:dk2>
      <a:lt2>
        <a:srgbClr val="CCFF99"/>
      </a:lt2>
      <a:accent1>
        <a:srgbClr val="FFC000"/>
      </a:accent1>
      <a:accent2>
        <a:srgbClr val="3497AE"/>
      </a:accent2>
      <a:accent3>
        <a:srgbClr val="DF8045"/>
      </a:accent3>
      <a:accent4>
        <a:srgbClr val="7DCC2E"/>
      </a:accent4>
      <a:accent5>
        <a:srgbClr val="FF9929"/>
      </a:accent5>
      <a:accent6>
        <a:srgbClr val="7D3DA1"/>
      </a:accent6>
      <a:hlink>
        <a:srgbClr val="CCFF99"/>
      </a:hlink>
      <a:folHlink>
        <a:srgbClr val="F0ED7B"/>
      </a:folHlink>
    </a:clrScheme>
    <a:fontScheme name="Segoe UI">
      <a:majorFont>
        <a:latin typeface="Segoe UI"/>
        <a:ea typeface=""/>
        <a:cs typeface=""/>
      </a:majorFont>
      <a:minorFont>
        <a:latin typeface="Segoe U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7-20472_Visual_Studio_Template_Dark_4x3">
  <a:themeElements>
    <a:clrScheme name="Visual Studio">
      <a:dk1>
        <a:srgbClr val="000000"/>
      </a:dk1>
      <a:lt1>
        <a:srgbClr val="FFFFFF"/>
      </a:lt1>
      <a:dk2>
        <a:srgbClr val="681888"/>
      </a:dk2>
      <a:lt2>
        <a:srgbClr val="DEE6F3"/>
      </a:lt2>
      <a:accent1>
        <a:srgbClr val="0FA1B8"/>
      </a:accent1>
      <a:accent2>
        <a:srgbClr val="056CB6"/>
      </a:accent2>
      <a:accent3>
        <a:srgbClr val="681888"/>
      </a:accent3>
      <a:accent4>
        <a:srgbClr val="260859"/>
      </a:accent4>
      <a:accent5>
        <a:srgbClr val="DEE6F3"/>
      </a:accent5>
      <a:accent6>
        <a:srgbClr val="525051"/>
      </a:accent6>
      <a:hlink>
        <a:srgbClr val="979596"/>
      </a:hlink>
      <a:folHlink>
        <a:srgbClr val="979596"/>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latin typeface="Segoe UI"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1_7-20472_Visual_Studio_Template_Dark_4x3">
  <a:themeElements>
    <a:clrScheme name="Visual Studio">
      <a:dk1>
        <a:srgbClr val="000000"/>
      </a:dk1>
      <a:lt1>
        <a:srgbClr val="FFFFFF"/>
      </a:lt1>
      <a:dk2>
        <a:srgbClr val="681888"/>
      </a:dk2>
      <a:lt2>
        <a:srgbClr val="DEE6F3"/>
      </a:lt2>
      <a:accent1>
        <a:srgbClr val="0FA1B8"/>
      </a:accent1>
      <a:accent2>
        <a:srgbClr val="056CB6"/>
      </a:accent2>
      <a:accent3>
        <a:srgbClr val="681888"/>
      </a:accent3>
      <a:accent4>
        <a:srgbClr val="260859"/>
      </a:accent4>
      <a:accent5>
        <a:srgbClr val="DEE6F3"/>
      </a:accent5>
      <a:accent6>
        <a:srgbClr val="525051"/>
      </a:accent6>
      <a:hlink>
        <a:srgbClr val="979596"/>
      </a:hlink>
      <a:folHlink>
        <a:srgbClr val="979596"/>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latin typeface="Segoe UI"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dirty="0" err="1" smtClean="0">
            <a:gradFill>
              <a:gsLst>
                <a:gs pos="0">
                  <a:schemeClr val="tx1"/>
                </a:gs>
                <a:gs pos="86000">
                  <a:schemeClr val="tx1"/>
                </a:gs>
              </a:gsLst>
              <a:lin ang="5400000" scaled="0"/>
            </a:gradFill>
          </a:defRPr>
        </a:defPPr>
      </a:lstStyle>
    </a:txDef>
  </a:objectDefaults>
  <a:extraClrSchemeLst/>
</a:theme>
</file>

<file path=ppt/theme/theme5.xml><?xml version="1.0" encoding="utf-8"?>
<a:theme xmlns:a="http://schemas.openxmlformats.org/drawingml/2006/main" name="White with Consolas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0">
    <a:dk1>
      <a:srgbClr val="000000"/>
    </a:dk1>
    <a:lt1>
      <a:srgbClr val="FFFFFF"/>
    </a:lt1>
    <a:dk2>
      <a:srgbClr val="5F5F5F"/>
    </a:dk2>
    <a:lt2>
      <a:srgbClr val="CCFF99"/>
    </a:lt2>
    <a:accent1>
      <a:srgbClr val="FFC000"/>
    </a:accent1>
    <a:accent2>
      <a:srgbClr val="3497AE"/>
    </a:accent2>
    <a:accent3>
      <a:srgbClr val="DF8045"/>
    </a:accent3>
    <a:accent4>
      <a:srgbClr val="7DCC2E"/>
    </a:accent4>
    <a:accent5>
      <a:srgbClr val="FF9929"/>
    </a:accent5>
    <a:accent6>
      <a:srgbClr val="7D3DA1"/>
    </a:accent6>
    <a:hlink>
      <a:srgbClr val="CCFF99"/>
    </a:hlink>
    <a:folHlink>
      <a:srgbClr val="F0ED7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0567110784C924648A388E58AC27DD850" ma:contentTypeVersion="0" ma:contentTypeDescription="Create a new document." ma:contentTypeScope="" ma:versionID="f00e7d46c1551f9dcc2e675d2ebbda40">
  <xsd:schema xmlns:xsd="http://www.w3.org/2001/XMLSchema" xmlns:xs="http://www.w3.org/2001/XMLSchema" xmlns:p="http://schemas.microsoft.com/office/2006/metadata/properties" xmlns:ns2="78107156-924C-4846-A388-E58AC27DD850" targetNamespace="http://schemas.microsoft.com/office/2006/metadata/properties" ma:root="true" ma:fieldsID="74d20186bfb4b25f7c4788d8aeb5bead" ns2:_="">
    <xsd:import namespace="78107156-924C-4846-A388-E58AC27DD850"/>
    <xsd:element name="properties">
      <xsd:complexType>
        <xsd:sequence>
          <xsd:element name="documentManagement">
            <xsd:complexType>
              <xsd:all>
                <xsd:element ref="ns2:Owner" minOccurs="0"/>
                <xsd:element ref="ns2:SPSDescriptio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107156-924C-4846-A388-E58AC27DD850" elementFormDefault="qualified">
    <xsd:import namespace="http://schemas.microsoft.com/office/2006/documentManagement/types"/>
    <xsd:import namespace="http://schemas.microsoft.com/office/infopath/2007/PartnerControls"/>
    <xsd:element name="Owner" ma:index="8" nillable="true" ma:displayName="Owner" ma:internalName="Owner">
      <xsd:simpleType>
        <xsd:restriction base="dms:Text"/>
      </xsd:simpleType>
    </xsd:element>
    <xsd:element name="SPSDescription" ma:index="9" nillable="true" ma:displayName="Description" ma:internalName="SPSDescription">
      <xsd:simpleType>
        <xsd:restriction base="dms:Note">
          <xsd:maxLength value="255"/>
        </xsd:restriction>
      </xsd:simpleType>
    </xsd:element>
    <xsd:element name="Status" ma:index="10" nillable="true" ma:displayName="Status" ma:internalName="Status">
      <xsd:simpleType>
        <xsd:restriction base="dms:Choice">
          <xsd:enumeration value="Rough"/>
          <xsd:enumeration value="Draft"/>
          <xsd:enumeration value="In Review"/>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Owner xmlns="78107156-924C-4846-A388-E58AC27DD850" xsi:nil="true"/>
    <Status xmlns="78107156-924C-4846-A388-E58AC27DD850" xsi:nil="true"/>
    <SPSDescription xmlns="78107156-924C-4846-A388-E58AC27DD85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outs:outSpaceData xmlns:outs="http://schemas.microsoft.com/office/2009/outspace/metadata">
  <outs:relatedDates>
    <outs:relatedDate>
      <outs:type>3</outs:type>
      <outs:displayName>Last Modified</outs:displayName>
      <outs:dateTime>2009-04-14T17:21:11Z</outs:dateTime>
      <outs:isPinned>true</outs:isPinned>
    </outs:relatedDate>
    <outs:relatedDate>
      <outs:type>2</outs:type>
      <outs:displayName>Created</outs:displayName>
      <outs:dateTime>2009-07-28T03:47:00Z</outs:dateTime>
      <outs:isPinned>true</outs:isPinned>
    </outs:relatedDate>
    <outs:relatedDate>
      <outs:type>4</outs:type>
      <outs:displayName>Last Printed</outs:displayName>
      <outs:dateTime/>
      <outs:isPinned>true</outs:isPinned>
    </outs:relatedDate>
  </outs:relatedDates>
  <outs:relatedDocuments/>
  <outs:relatedPeople>
    <outs:relatedPeopleItem>
      <outs:category>Author</outs:category>
      <outs:people>
        <outs:relatedPerson>
          <outs:displayName>Doug Seven</outs:displayName>
          <outs:accountName/>
        </outs:relatedPerson>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relatedPerson>
          <outs:displayName>&lt;Content Manager Name Here&gt;</outs:displayName>
          <outs:accountName/>
        </outs:relatedPerson>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B976993B-B251-4F54-97B9-305BF861DF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107156-924C-4846-A388-E58AC27DD8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5716E2-2AEE-482D-9FF2-86FFCEC9C5A9}">
  <ds:schemaRefs>
    <ds:schemaRef ds:uri="http://purl.org/dc/dcmitype/"/>
    <ds:schemaRef ds:uri="http://purl.org/dc/elements/1.1/"/>
    <ds:schemaRef ds:uri="http://schemas.microsoft.com/office/2006/documentManagement/types"/>
    <ds:schemaRef ds:uri="http://www.w3.org/XML/1998/namespace"/>
    <ds:schemaRef ds:uri="http://purl.org/dc/terms/"/>
    <ds:schemaRef ds:uri="http://schemas.microsoft.com/office/2006/metadata/properties"/>
    <ds:schemaRef ds:uri="http://schemas.openxmlformats.org/package/2006/metadata/core-properties"/>
    <ds:schemaRef ds:uri="http://schemas.microsoft.com/office/infopath/2007/PartnerControls"/>
    <ds:schemaRef ds:uri="78107156-924C-4846-A388-E58AC27DD850"/>
  </ds:schemaRefs>
</ds:datastoreItem>
</file>

<file path=customXml/itemProps3.xml><?xml version="1.0" encoding="utf-8"?>
<ds:datastoreItem xmlns:ds="http://schemas.openxmlformats.org/officeDocument/2006/customXml" ds:itemID="{FCDD88DC-0EF6-4C15-B276-5FD3718BF1A1}">
  <ds:schemaRefs>
    <ds:schemaRef ds:uri="http://schemas.microsoft.com/sharepoint/v3/contenttype/forms"/>
  </ds:schemaRefs>
</ds:datastoreItem>
</file>

<file path=customXml/itemProps4.xml><?xml version="1.0" encoding="utf-8"?>
<ds:datastoreItem xmlns:ds="http://schemas.openxmlformats.org/officeDocument/2006/customXml" ds:itemID="{3AB1B024-FFB6-44F4-8583-53FF56EF1E68}">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VSTS Template</Template>
  <TotalTime>12543</TotalTime>
  <Words>1763</Words>
  <Application>Microsoft Office PowerPoint</Application>
  <PresentationFormat>On-screen Show (4:3)</PresentationFormat>
  <Paragraphs>348</Paragraphs>
  <Slides>71</Slides>
  <Notes>17</Notes>
  <HiddenSlides>0</HiddenSlides>
  <MMClips>0</MMClips>
  <ScaleCrop>false</ScaleCrop>
  <HeadingPairs>
    <vt:vector size="4" baseType="variant">
      <vt:variant>
        <vt:lpstr>Theme</vt:lpstr>
      </vt:variant>
      <vt:variant>
        <vt:i4>5</vt:i4>
      </vt:variant>
      <vt:variant>
        <vt:lpstr>Slide Titles</vt:lpstr>
      </vt:variant>
      <vt:variant>
        <vt:i4>71</vt:i4>
      </vt:variant>
    </vt:vector>
  </HeadingPairs>
  <TitlesOfParts>
    <vt:vector size="76" baseType="lpstr">
      <vt:lpstr>VSTS Template</vt:lpstr>
      <vt:lpstr>White with Courier font for code slides</vt:lpstr>
      <vt:lpstr>7-20472_Visual_Studio_Template_Dark_4x3</vt:lpstr>
      <vt:lpstr>1_7-20472_Visual_Studio_Template_Dark_4x3</vt:lpstr>
      <vt:lpstr>White with Consolas font for code slides</vt:lpstr>
      <vt:lpstr>Scrum with Team Foundation Server 2010</vt:lpstr>
      <vt:lpstr>Agenda</vt:lpstr>
      <vt:lpstr>How do you Plan the Project?</vt:lpstr>
      <vt:lpstr>Planning the Project</vt:lpstr>
      <vt:lpstr>Planning the Project</vt:lpstr>
      <vt:lpstr>… let’s look at the Product Backlog in TFS 2010</vt:lpstr>
      <vt:lpstr>Product Backlog in TFS 2010 </vt:lpstr>
      <vt:lpstr>Product Backlog</vt:lpstr>
      <vt:lpstr>Product Backlog</vt:lpstr>
      <vt:lpstr>Product Backlog</vt:lpstr>
      <vt:lpstr>Product Backlog</vt:lpstr>
      <vt:lpstr>Product Backlog</vt:lpstr>
      <vt:lpstr>Product Backlog Workbook</vt:lpstr>
      <vt:lpstr>Product Backlog Workbook</vt:lpstr>
      <vt:lpstr>Agenda</vt:lpstr>
      <vt:lpstr>What is Sprint Planning?</vt:lpstr>
      <vt:lpstr>Planning a Sprint</vt:lpstr>
      <vt:lpstr>Planning a Sprint</vt:lpstr>
      <vt:lpstr>… let’s look at Sprint Planning in TFS 2010</vt:lpstr>
      <vt:lpstr>Sprint Planning</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Iteration Backlog Workbook</vt:lpstr>
      <vt:lpstr>Agenda</vt:lpstr>
      <vt:lpstr>How do you Run a Sprint?</vt:lpstr>
      <vt:lpstr>Running a Sprint</vt:lpstr>
      <vt:lpstr>Running a Sprint</vt:lpstr>
      <vt:lpstr>Running a Sprint</vt:lpstr>
      <vt:lpstr>Running a Sprint</vt:lpstr>
      <vt:lpstr>Running a Sprint</vt:lpstr>
      <vt:lpstr>Running a Sprint</vt:lpstr>
      <vt:lpstr>Running a Sprint</vt:lpstr>
      <vt:lpstr>Running a Sprint</vt:lpstr>
      <vt:lpstr>Running a Sprint</vt:lpstr>
      <vt:lpstr>… let’s look at Running a Sprint in TFS 2010</vt:lpstr>
      <vt:lpstr>Running a Sprint</vt:lpstr>
      <vt:lpstr>Updating Tasks</vt:lpstr>
      <vt:lpstr>Updating Tasks</vt:lpstr>
      <vt:lpstr>Updating Tasks</vt:lpstr>
      <vt:lpstr>Updating Tasks</vt:lpstr>
      <vt:lpstr>Updating Tasks</vt:lpstr>
      <vt:lpstr>Updating Tasks</vt:lpstr>
      <vt:lpstr>Updating Tasks</vt:lpstr>
      <vt:lpstr>Tracking Progress</vt:lpstr>
      <vt:lpstr>Tracking Progress</vt:lpstr>
      <vt:lpstr>Tracking Progress</vt:lpstr>
      <vt:lpstr>Tracking Progress</vt:lpstr>
      <vt:lpstr>Tracking Progress</vt:lpstr>
      <vt:lpstr>Tracking Progress</vt:lpstr>
      <vt:lpstr>Tracking Progress</vt:lpstr>
      <vt:lpstr>Tracking Progress</vt:lpstr>
      <vt:lpstr>Retrospective</vt:lpstr>
      <vt:lpstr>Agenda</vt:lpstr>
      <vt:lpstr>Questions/Follow-Up</vt:lpstr>
      <vt:lpstr>PowerPoint Presentation</vt:lpstr>
    </vt:vector>
  </TitlesOfParts>
  <Manager>&lt;Content Manager Name Here&gt;</Manager>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Visual Studio</dc:subject>
  <dc:creator>abjork</dc:creator>
  <dc:description>Template: Set up: Sarah Bickle, Silver Fox Productions
Formatting:
Event Date:
Event Location:
Audience:</dc:description>
  <cp:lastModifiedBy>Aaron Bjork</cp:lastModifiedBy>
  <cp:revision>659</cp:revision>
  <dcterms:created xsi:type="dcterms:W3CDTF">2009-08-03T14:23:38Z</dcterms:created>
  <dcterms:modified xsi:type="dcterms:W3CDTF">2010-03-02T21:22:29Z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0x00567110784C924648A388E58AC27DD850</vt:lpwstr>
  </property>
  <property fmtid="{D5CDD505-2E9C-101B-9397-08002B2CF9AE}" pid="3" name="Arsenal URL">
    <vt:lpwstr/>
  </property>
  <property fmtid="{D5CDD505-2E9C-101B-9397-08002B2CF9AE}" pid="4" name="Submit for Review">
    <vt:lpwstr>false</vt:lpwstr>
  </property>
  <property fmtid="{D5CDD505-2E9C-101B-9397-08002B2CF9AE}" pid="5" name="Field Readiness">
    <vt:lpwstr>false</vt:lpwstr>
  </property>
  <property fmtid="{D5CDD505-2E9C-101B-9397-08002B2CF9AE}" pid="6" name="Add to ALM Campaign">
    <vt:lpwstr>false</vt:lpwstr>
  </property>
</Properties>
</file>